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83" r:id="rId8"/>
    <p:sldId id="282" r:id="rId9"/>
    <p:sldId id="263" r:id="rId10"/>
    <p:sldId id="264" r:id="rId11"/>
    <p:sldId id="265" r:id="rId12"/>
    <p:sldId id="284" r:id="rId13"/>
    <p:sldId id="266" r:id="rId14"/>
    <p:sldId id="267" r:id="rId15"/>
    <p:sldId id="268" r:id="rId16"/>
    <p:sldId id="269" r:id="rId17"/>
    <p:sldId id="262" r:id="rId18"/>
    <p:sldId id="270" r:id="rId19"/>
    <p:sldId id="285" r:id="rId20"/>
    <p:sldId id="286" r:id="rId21"/>
    <p:sldId id="287" r:id="rId22"/>
    <p:sldId id="288" r:id="rId23"/>
    <p:sldId id="271" r:id="rId24"/>
    <p:sldId id="289" r:id="rId25"/>
    <p:sldId id="291" r:id="rId26"/>
    <p:sldId id="272" r:id="rId27"/>
    <p:sldId id="290" r:id="rId28"/>
    <p:sldId id="273" r:id="rId29"/>
    <p:sldId id="274" r:id="rId30"/>
    <p:sldId id="275" r:id="rId31"/>
    <p:sldId id="276" r:id="rId32"/>
    <p:sldId id="277" r:id="rId33"/>
    <p:sldId id="278" r:id="rId34"/>
    <p:sldId id="279" r:id="rId35"/>
    <p:sldId id="292" r:id="rId36"/>
    <p:sldId id="297" r:id="rId37"/>
    <p:sldId id="280" r:id="rId38"/>
    <p:sldId id="281" r:id="rId39"/>
    <p:sldId id="293" r:id="rId40"/>
    <p:sldId id="298" r:id="rId41"/>
    <p:sldId id="294" r:id="rId42"/>
    <p:sldId id="296" r:id="rId43"/>
    <p:sldId id="299" r:id="rId44"/>
    <p:sldId id="295" r:id="rId45"/>
    <p:sldId id="30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73" d="100"/>
          <a:sy n="73" d="100"/>
        </p:scale>
        <p:origin x="106" y="17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2731D-39C1-3BE9-594E-5FFF91F193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6368B7-F41E-AFF1-4E67-9DF917DC2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2D08C3-492D-F016-9E4E-25D864A2391C}"/>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5" name="页脚占位符 4">
            <a:extLst>
              <a:ext uri="{FF2B5EF4-FFF2-40B4-BE49-F238E27FC236}">
                <a16:creationId xmlns:a16="http://schemas.microsoft.com/office/drawing/2014/main" id="{EC23B3D4-0832-C748-47FB-40682CD06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4EFD55-D69A-7BD4-7240-5C644DE841EF}"/>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385688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DEBED-55CE-7560-AD05-CD0A4BD943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2CBAA3-FFF0-5286-9162-228F62E830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C021B5-8ECC-2A95-6FA8-EB3F0C9237DA}"/>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5" name="页脚占位符 4">
            <a:extLst>
              <a:ext uri="{FF2B5EF4-FFF2-40B4-BE49-F238E27FC236}">
                <a16:creationId xmlns:a16="http://schemas.microsoft.com/office/drawing/2014/main" id="{37BCF2AB-4AEB-B711-C034-C90F146A7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CE5D70-51E6-76B6-55A9-A9613CD049A8}"/>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317135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C1982-0830-B2A3-C625-15D97034CC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109D9D-561D-0B9E-5DAE-59DAD76D848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D8AD66-8C6A-4B64-FEF7-FA785D89CD41}"/>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5" name="页脚占位符 4">
            <a:extLst>
              <a:ext uri="{FF2B5EF4-FFF2-40B4-BE49-F238E27FC236}">
                <a16:creationId xmlns:a16="http://schemas.microsoft.com/office/drawing/2014/main" id="{A9E61204-49B8-ED34-7AA4-CECE980009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A92C2-3BC3-1365-2A80-B62AD82BD8F8}"/>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1404496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916D9-135A-FF6D-810A-EB87122B24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34F823-72F9-164A-EF79-DB94FCF79B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AC490A-F78D-2C51-743F-ED982407467E}"/>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5" name="页脚占位符 4">
            <a:extLst>
              <a:ext uri="{FF2B5EF4-FFF2-40B4-BE49-F238E27FC236}">
                <a16:creationId xmlns:a16="http://schemas.microsoft.com/office/drawing/2014/main" id="{FCF1BDA0-DD23-B864-3417-89764D5F6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E77C63-FE99-6C16-0A96-E0AE199C640A}"/>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273688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D81FC-CD3B-6324-AD71-60EFF3099D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59472A-5E86-2673-81CF-98F1971ED4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F6C6D44-4B8F-A03A-300D-8BB690EF4172}"/>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5" name="页脚占位符 4">
            <a:extLst>
              <a:ext uri="{FF2B5EF4-FFF2-40B4-BE49-F238E27FC236}">
                <a16:creationId xmlns:a16="http://schemas.microsoft.com/office/drawing/2014/main" id="{D5D79DA1-EBF0-2D30-4C4D-5BF6D7F378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363895-50F8-ABC2-7433-BB5C5A0AC62D}"/>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3441986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493B4-4B36-B9E7-4664-17C808117E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4A8654-2CA6-2EA1-DF9C-1E4F06D6D9D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B3024E9-A5CC-371C-2468-027FE69870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82DA50-6B65-E4A5-1E37-96C3B9C8BB98}"/>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6" name="页脚占位符 5">
            <a:extLst>
              <a:ext uri="{FF2B5EF4-FFF2-40B4-BE49-F238E27FC236}">
                <a16:creationId xmlns:a16="http://schemas.microsoft.com/office/drawing/2014/main" id="{2A53A14F-EC56-8F63-C94E-6EE74A4057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E56E86-699D-6A95-9FB2-A17EDB7BC500}"/>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215513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A3DA7-D820-8524-AA2D-4383F8DFB4E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D5ABC-CA23-DB6C-2009-2B977D1791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457AE07-E83D-D56C-DA76-510E5D3EFC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3AEF95B-319D-E537-A303-37E3D385F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5F6F381-1456-CAA7-40A0-BBACBF6638F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58E988-F262-E3C4-C5B2-F3109EAC1A79}"/>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8" name="页脚占位符 7">
            <a:extLst>
              <a:ext uri="{FF2B5EF4-FFF2-40B4-BE49-F238E27FC236}">
                <a16:creationId xmlns:a16="http://schemas.microsoft.com/office/drawing/2014/main" id="{46BD7725-5AEF-E8EB-E1E9-D6CD392069D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B689AB-F336-B516-9D59-9CD280C99E32}"/>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3570613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160A6-0A2C-558B-C9BA-C4ECCBA2BA7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369047-B418-F704-7C4B-2E4BCF642007}"/>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4" name="页脚占位符 3">
            <a:extLst>
              <a:ext uri="{FF2B5EF4-FFF2-40B4-BE49-F238E27FC236}">
                <a16:creationId xmlns:a16="http://schemas.microsoft.com/office/drawing/2014/main" id="{73A1414E-6B6E-35C8-B070-46F88768C3C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34E4D70-2F95-3E13-41F0-98CC433AE65F}"/>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3004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656016-B565-7BE5-EBAC-7125CC4916A8}"/>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3" name="页脚占位符 2">
            <a:extLst>
              <a:ext uri="{FF2B5EF4-FFF2-40B4-BE49-F238E27FC236}">
                <a16:creationId xmlns:a16="http://schemas.microsoft.com/office/drawing/2014/main" id="{6E70C67A-A501-C197-C2BB-7877FC97A9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58446A-5211-6866-7836-655C6CEE3A49}"/>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3794341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A66EA-8230-E9B8-33B6-60344F7016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6160B0-1F67-CD11-4B58-4EBA61868B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06B64B-C014-DE7C-8FFE-EC36D87B4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E6BC44-EFA5-F349-E504-DDFF7ACA9D47}"/>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6" name="页脚占位符 5">
            <a:extLst>
              <a:ext uri="{FF2B5EF4-FFF2-40B4-BE49-F238E27FC236}">
                <a16:creationId xmlns:a16="http://schemas.microsoft.com/office/drawing/2014/main" id="{FF7FD010-2060-1ED2-1D22-802870410A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C03A28-C908-282F-711C-33495B6A9BCD}"/>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76405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3DC8A-91D7-DF7B-D1F1-819AC6709B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DF39AC4-A592-AB48-AE6D-953D262DD1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FB950C-133A-C18A-D33A-A0CC943E8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ED675B-FC09-A200-BF93-559EF4C2F3A8}"/>
              </a:ext>
            </a:extLst>
          </p:cNvPr>
          <p:cNvSpPr>
            <a:spLocks noGrp="1"/>
          </p:cNvSpPr>
          <p:nvPr>
            <p:ph type="dt" sz="half" idx="10"/>
          </p:nvPr>
        </p:nvSpPr>
        <p:spPr/>
        <p:txBody>
          <a:bodyPr/>
          <a:lstStyle/>
          <a:p>
            <a:fld id="{57627A7B-7C6F-485A-ADEC-60C263D563B4}" type="datetimeFigureOut">
              <a:rPr lang="zh-CN" altLang="en-US" smtClean="0"/>
              <a:t>2022/6/10</a:t>
            </a:fld>
            <a:endParaRPr lang="zh-CN" altLang="en-US"/>
          </a:p>
        </p:txBody>
      </p:sp>
      <p:sp>
        <p:nvSpPr>
          <p:cNvPr id="6" name="页脚占位符 5">
            <a:extLst>
              <a:ext uri="{FF2B5EF4-FFF2-40B4-BE49-F238E27FC236}">
                <a16:creationId xmlns:a16="http://schemas.microsoft.com/office/drawing/2014/main" id="{188D6733-8AEA-EEB2-A779-FEEFB57E8F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3C0A2C-3D90-FD07-260F-3DC32AE52AFD}"/>
              </a:ext>
            </a:extLst>
          </p:cNvPr>
          <p:cNvSpPr>
            <a:spLocks noGrp="1"/>
          </p:cNvSpPr>
          <p:nvPr>
            <p:ph type="sldNum" sz="quarter" idx="12"/>
          </p:nvPr>
        </p:nvSpPr>
        <p:spPr/>
        <p:txBody>
          <a:body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163166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5D29CE-7B74-94C9-6AC6-47543E71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B54A652-984F-27E8-665A-ABC1349D4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F0688B-C501-562B-645B-2E4C1319DA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27A7B-7C6F-485A-ADEC-60C263D563B4}" type="datetimeFigureOut">
              <a:rPr lang="zh-CN" altLang="en-US" smtClean="0"/>
              <a:t>2022/6/10</a:t>
            </a:fld>
            <a:endParaRPr lang="zh-CN" altLang="en-US"/>
          </a:p>
        </p:txBody>
      </p:sp>
      <p:sp>
        <p:nvSpPr>
          <p:cNvPr id="5" name="页脚占位符 4">
            <a:extLst>
              <a:ext uri="{FF2B5EF4-FFF2-40B4-BE49-F238E27FC236}">
                <a16:creationId xmlns:a16="http://schemas.microsoft.com/office/drawing/2014/main" id="{997491D3-85FA-642C-4A27-D38649346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7AC4235-8B56-4351-B633-33BC72A72E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F3240-BF78-4B5E-B4E7-F93AACF0AE27}" type="slidenum">
              <a:rPr lang="zh-CN" altLang="en-US" smtClean="0"/>
              <a:t>‹#›</a:t>
            </a:fld>
            <a:endParaRPr lang="zh-CN" altLang="en-US"/>
          </a:p>
        </p:txBody>
      </p:sp>
    </p:spTree>
    <p:extLst>
      <p:ext uri="{BB962C8B-B14F-4D97-AF65-F5344CB8AC3E}">
        <p14:creationId xmlns:p14="http://schemas.microsoft.com/office/powerpoint/2010/main" val="1987620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6BF7D-320A-B060-B25A-4DD6F911A58A}"/>
              </a:ext>
            </a:extLst>
          </p:cNvPr>
          <p:cNvSpPr>
            <a:spLocks noGrp="1"/>
          </p:cNvSpPr>
          <p:nvPr>
            <p:ph type="ctrTitle"/>
          </p:nvPr>
        </p:nvSpPr>
        <p:spPr/>
        <p:txBody>
          <a:bodyPr/>
          <a:lstStyle/>
          <a:p>
            <a:r>
              <a:rPr lang="zh-CN" altLang="en-US" dirty="0"/>
              <a:t>数电速过</a:t>
            </a:r>
            <a:r>
              <a:rPr lang="en-US" altLang="zh-CN" dirty="0"/>
              <a:t>v1.0</a:t>
            </a:r>
            <a:endParaRPr lang="zh-CN" altLang="en-US" dirty="0"/>
          </a:p>
        </p:txBody>
      </p:sp>
      <p:sp>
        <p:nvSpPr>
          <p:cNvPr id="3" name="副标题 2">
            <a:extLst>
              <a:ext uri="{FF2B5EF4-FFF2-40B4-BE49-F238E27FC236}">
                <a16:creationId xmlns:a16="http://schemas.microsoft.com/office/drawing/2014/main" id="{BE4A9FC4-F808-8A14-7DDF-E233F68C39B0}"/>
              </a:ext>
            </a:extLst>
          </p:cNvPr>
          <p:cNvSpPr>
            <a:spLocks noGrp="1"/>
          </p:cNvSpPr>
          <p:nvPr>
            <p:ph type="subTitle" idx="1"/>
          </p:nvPr>
        </p:nvSpPr>
        <p:spPr/>
        <p:txBody>
          <a:bodyPr/>
          <a:lstStyle/>
          <a:p>
            <a:r>
              <a:rPr lang="zh-CN" altLang="en-US" dirty="0"/>
              <a:t>韩非江</a:t>
            </a:r>
          </a:p>
        </p:txBody>
      </p:sp>
    </p:spTree>
    <p:extLst>
      <p:ext uri="{BB962C8B-B14F-4D97-AF65-F5344CB8AC3E}">
        <p14:creationId xmlns:p14="http://schemas.microsoft.com/office/powerpoint/2010/main" val="109591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F98E6E-30E6-41AE-670F-7C76D8EC1911}"/>
              </a:ext>
            </a:extLst>
          </p:cNvPr>
          <p:cNvPicPr>
            <a:picLocks noChangeAspect="1"/>
          </p:cNvPicPr>
          <p:nvPr/>
        </p:nvPicPr>
        <p:blipFill>
          <a:blip r:embed="rId2"/>
          <a:stretch>
            <a:fillRect/>
          </a:stretch>
        </p:blipFill>
        <p:spPr>
          <a:xfrm>
            <a:off x="494773" y="880828"/>
            <a:ext cx="10951877" cy="5096343"/>
          </a:xfrm>
          <a:prstGeom prst="rect">
            <a:avLst/>
          </a:prstGeom>
        </p:spPr>
      </p:pic>
    </p:spTree>
    <p:extLst>
      <p:ext uri="{BB962C8B-B14F-4D97-AF65-F5344CB8AC3E}">
        <p14:creationId xmlns:p14="http://schemas.microsoft.com/office/powerpoint/2010/main" val="1457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4138C-BCBA-D6A3-AA04-F47F662E59A8}"/>
              </a:ext>
            </a:extLst>
          </p:cNvPr>
          <p:cNvSpPr>
            <a:spLocks noGrp="1"/>
          </p:cNvSpPr>
          <p:nvPr>
            <p:ph type="title"/>
          </p:nvPr>
        </p:nvSpPr>
        <p:spPr/>
        <p:txBody>
          <a:bodyPr/>
          <a:lstStyle/>
          <a:p>
            <a:r>
              <a:rPr lang="zh-CN" altLang="en-US" dirty="0"/>
              <a:t>稍微说一下：</a:t>
            </a:r>
          </a:p>
        </p:txBody>
      </p:sp>
      <p:sp>
        <p:nvSpPr>
          <p:cNvPr id="3" name="内容占位符 2">
            <a:extLst>
              <a:ext uri="{FF2B5EF4-FFF2-40B4-BE49-F238E27FC236}">
                <a16:creationId xmlns:a16="http://schemas.microsoft.com/office/drawing/2014/main" id="{A9B8F66A-3EBE-EB2F-C109-84BA8EFC6A76}"/>
              </a:ext>
            </a:extLst>
          </p:cNvPr>
          <p:cNvSpPr>
            <a:spLocks noGrp="1"/>
          </p:cNvSpPr>
          <p:nvPr>
            <p:ph idx="1"/>
          </p:nvPr>
        </p:nvSpPr>
        <p:spPr/>
        <p:txBody>
          <a:bodyPr>
            <a:normAutofit fontScale="92500" lnSpcReduction="20000"/>
          </a:bodyPr>
          <a:lstStyle/>
          <a:p>
            <a:r>
              <a:rPr lang="en-US" altLang="zh-CN" dirty="0"/>
              <a:t>ABCD</a:t>
            </a:r>
            <a:r>
              <a:rPr lang="zh-CN" altLang="en-US" dirty="0"/>
              <a:t>四个变量：</a:t>
            </a:r>
            <a:endParaRPr lang="en-US" altLang="zh-CN" dirty="0"/>
          </a:p>
          <a:p>
            <a:pPr marL="0" indent="0">
              <a:buNone/>
            </a:pPr>
            <a:r>
              <a:rPr lang="en-US" altLang="zh-CN" dirty="0"/>
              <a:t>AD</a:t>
            </a:r>
          </a:p>
          <a:p>
            <a:pPr marL="0" indent="0">
              <a:buNone/>
            </a:pPr>
            <a:r>
              <a:rPr lang="en-US" altLang="zh-CN" dirty="0"/>
              <a:t>BC</a:t>
            </a:r>
            <a:r>
              <a:rPr lang="zh-CN" altLang="en-US" dirty="0"/>
              <a:t>（</a:t>
            </a:r>
            <a:r>
              <a:rPr lang="en-US" altLang="zh-CN" dirty="0"/>
              <a:t>11</a:t>
            </a:r>
            <a:r>
              <a:rPr lang="zh-CN" altLang="en-US" dirty="0"/>
              <a:t>）</a:t>
            </a:r>
            <a:endParaRPr lang="en-US" altLang="zh-CN" dirty="0"/>
          </a:p>
          <a:p>
            <a:pPr marL="0" indent="0">
              <a:buNone/>
            </a:pPr>
            <a:r>
              <a:rPr lang="en-US" altLang="zh-CN" dirty="0"/>
              <a:t>BC~</a:t>
            </a:r>
            <a:r>
              <a:rPr lang="zh-CN" altLang="en-US" dirty="0"/>
              <a:t>（</a:t>
            </a:r>
            <a:r>
              <a:rPr lang="en-US" altLang="zh-CN" dirty="0"/>
              <a:t>10</a:t>
            </a:r>
            <a:r>
              <a:rPr lang="zh-CN" altLang="en-US" dirty="0"/>
              <a:t>）</a:t>
            </a:r>
            <a:endParaRPr lang="en-US" altLang="zh-CN" dirty="0"/>
          </a:p>
          <a:p>
            <a:pPr marL="0" indent="0">
              <a:buNone/>
            </a:pPr>
            <a:r>
              <a:rPr lang="en-US" altLang="zh-CN" dirty="0"/>
              <a:t>B~C </a:t>
            </a:r>
            <a:r>
              <a:rPr lang="zh-CN" altLang="en-US" dirty="0"/>
              <a:t>（</a:t>
            </a:r>
            <a:r>
              <a:rPr lang="en-US" altLang="zh-CN" dirty="0"/>
              <a:t>01</a:t>
            </a:r>
            <a:r>
              <a:rPr lang="zh-CN" altLang="en-US" dirty="0"/>
              <a:t>）</a:t>
            </a:r>
            <a:endParaRPr lang="en-US" altLang="zh-CN" dirty="0"/>
          </a:p>
          <a:p>
            <a:pPr marL="0" indent="0">
              <a:buNone/>
            </a:pPr>
            <a:r>
              <a:rPr lang="en-US" altLang="zh-CN" dirty="0"/>
              <a:t>B~C~</a:t>
            </a:r>
            <a:r>
              <a:rPr lang="zh-CN" altLang="en-US" dirty="0"/>
              <a:t> （</a:t>
            </a:r>
            <a:r>
              <a:rPr lang="en-US" altLang="zh-CN" dirty="0"/>
              <a:t>00</a:t>
            </a:r>
            <a:r>
              <a:rPr lang="zh-CN" altLang="en-US" dirty="0"/>
              <a:t>）</a:t>
            </a:r>
            <a:r>
              <a:rPr lang="en-US" altLang="zh-CN" dirty="0"/>
              <a:t> </a:t>
            </a:r>
          </a:p>
          <a:p>
            <a:pPr marL="0" indent="0">
              <a:buNone/>
            </a:pPr>
            <a:r>
              <a:rPr lang="en-US" altLang="zh-CN" dirty="0"/>
              <a:t>ABCD</a:t>
            </a:r>
          </a:p>
          <a:p>
            <a:pPr marL="0" indent="0">
              <a:buNone/>
            </a:pPr>
            <a:r>
              <a:rPr lang="en-US" altLang="zh-CN" dirty="0"/>
              <a:t>ABC~D</a:t>
            </a:r>
          </a:p>
          <a:p>
            <a:pPr marL="0" indent="0">
              <a:buNone/>
            </a:pPr>
            <a:r>
              <a:rPr lang="en-US" altLang="zh-CN" dirty="0"/>
              <a:t>AB~CD </a:t>
            </a:r>
          </a:p>
          <a:p>
            <a:pPr marL="0" indent="0">
              <a:buNone/>
            </a:pPr>
            <a:r>
              <a:rPr lang="en-US" altLang="zh-CN" dirty="0"/>
              <a:t>AB~C~D</a:t>
            </a:r>
          </a:p>
          <a:p>
            <a:pPr marL="0" indent="0">
              <a:buNone/>
            </a:pPr>
            <a:endParaRPr lang="en-US" altLang="zh-CN" dirty="0"/>
          </a:p>
        </p:txBody>
      </p:sp>
    </p:spTree>
    <p:extLst>
      <p:ext uri="{BB962C8B-B14F-4D97-AF65-F5344CB8AC3E}">
        <p14:creationId xmlns:p14="http://schemas.microsoft.com/office/powerpoint/2010/main" val="34272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F8228B-22E1-C69F-9BD1-B40797C1F59E}"/>
              </a:ext>
            </a:extLst>
          </p:cNvPr>
          <p:cNvPicPr>
            <a:picLocks noChangeAspect="1"/>
          </p:cNvPicPr>
          <p:nvPr/>
        </p:nvPicPr>
        <p:blipFill rotWithShape="1">
          <a:blip r:embed="rId2"/>
          <a:srcRect l="21587" r="26541" b="37818"/>
          <a:stretch/>
        </p:blipFill>
        <p:spPr>
          <a:xfrm>
            <a:off x="374071" y="58189"/>
            <a:ext cx="4497185" cy="4264429"/>
          </a:xfrm>
          <a:prstGeom prst="rect">
            <a:avLst/>
          </a:prstGeom>
        </p:spPr>
      </p:pic>
      <p:pic>
        <p:nvPicPr>
          <p:cNvPr id="8" name="图片 7">
            <a:extLst>
              <a:ext uri="{FF2B5EF4-FFF2-40B4-BE49-F238E27FC236}">
                <a16:creationId xmlns:a16="http://schemas.microsoft.com/office/drawing/2014/main" id="{7BC37965-AB3A-F8D5-1E2B-53AF34A3BCE0}"/>
              </a:ext>
            </a:extLst>
          </p:cNvPr>
          <p:cNvPicPr>
            <a:picLocks noChangeAspect="1"/>
          </p:cNvPicPr>
          <p:nvPr/>
        </p:nvPicPr>
        <p:blipFill>
          <a:blip r:embed="rId3"/>
          <a:stretch>
            <a:fillRect/>
          </a:stretch>
        </p:blipFill>
        <p:spPr>
          <a:xfrm>
            <a:off x="613278" y="4881419"/>
            <a:ext cx="6858957" cy="819264"/>
          </a:xfrm>
          <a:prstGeom prst="rect">
            <a:avLst/>
          </a:prstGeom>
        </p:spPr>
      </p:pic>
      <p:pic>
        <p:nvPicPr>
          <p:cNvPr id="10" name="图片 9">
            <a:extLst>
              <a:ext uri="{FF2B5EF4-FFF2-40B4-BE49-F238E27FC236}">
                <a16:creationId xmlns:a16="http://schemas.microsoft.com/office/drawing/2014/main" id="{985C43AF-C631-D292-7F71-09FACD61F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366" y="3076402"/>
            <a:ext cx="2707525" cy="3610033"/>
          </a:xfrm>
          <a:prstGeom prst="rect">
            <a:avLst/>
          </a:prstGeom>
        </p:spPr>
      </p:pic>
      <p:pic>
        <p:nvPicPr>
          <p:cNvPr id="12" name="图片 11">
            <a:extLst>
              <a:ext uri="{FF2B5EF4-FFF2-40B4-BE49-F238E27FC236}">
                <a16:creationId xmlns:a16="http://schemas.microsoft.com/office/drawing/2014/main" id="{D3094F7C-4431-DF74-E900-6EFFF3233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171" y="557183"/>
            <a:ext cx="2930064" cy="3906752"/>
          </a:xfrm>
          <a:prstGeom prst="rect">
            <a:avLst/>
          </a:prstGeom>
        </p:spPr>
      </p:pic>
    </p:spTree>
    <p:extLst>
      <p:ext uri="{BB962C8B-B14F-4D97-AF65-F5344CB8AC3E}">
        <p14:creationId xmlns:p14="http://schemas.microsoft.com/office/powerpoint/2010/main" val="256599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1FFA7-29D2-1F70-D6A4-62F0DA19B0B6}"/>
              </a:ext>
            </a:extLst>
          </p:cNvPr>
          <p:cNvSpPr>
            <a:spLocks noGrp="1"/>
          </p:cNvSpPr>
          <p:nvPr>
            <p:ph type="title"/>
          </p:nvPr>
        </p:nvSpPr>
        <p:spPr/>
        <p:txBody>
          <a:bodyPr/>
          <a:lstStyle/>
          <a:p>
            <a:r>
              <a:rPr lang="zh-CN" altLang="en-US" dirty="0"/>
              <a:t>功能分析（</a:t>
            </a:r>
            <a:r>
              <a:rPr lang="en-US" altLang="zh-CN" dirty="0"/>
              <a:t>SSI</a:t>
            </a:r>
            <a:r>
              <a:rPr lang="zh-CN" altLang="en-US" dirty="0"/>
              <a:t>）</a:t>
            </a:r>
          </a:p>
        </p:txBody>
      </p:sp>
      <p:sp>
        <p:nvSpPr>
          <p:cNvPr id="4" name="Rectangle 1">
            <a:extLst>
              <a:ext uri="{FF2B5EF4-FFF2-40B4-BE49-F238E27FC236}">
                <a16:creationId xmlns:a16="http://schemas.microsoft.com/office/drawing/2014/main" id="{C049770B-B6D3-0E70-A70B-871F079589CA}"/>
              </a:ext>
            </a:extLst>
          </p:cNvPr>
          <p:cNvSpPr>
            <a:spLocks noGrp="1" noChangeArrowheads="1"/>
          </p:cNvSpPr>
          <p:nvPr>
            <p:ph idx="1"/>
          </p:nvPr>
        </p:nvSpPr>
        <p:spPr bwMode="auto">
          <a:xfrm>
            <a:off x="729146" y="1732382"/>
            <a:ext cx="10733708" cy="339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三输入两输出</a:t>
            </a:r>
            <a:endParaRPr kumimoji="0" lang="en-US"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加法器</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三输入中一位为进位，两位为加法位</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两输出中一位为进位，一位为输出</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减法器</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三输入为： 借位、减数、被减数</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两输出为： 差、借位</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注意：减法器三输入代表的含义不是固定的，可能是乱序的，需要自己尝试</a:t>
            </a:r>
            <a:endPar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343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2A21184-EC09-E463-5FF9-D8729DEC70B0}"/>
              </a:ext>
            </a:extLst>
          </p:cNvPr>
          <p:cNvPicPr>
            <a:picLocks noChangeAspect="1"/>
          </p:cNvPicPr>
          <p:nvPr/>
        </p:nvPicPr>
        <p:blipFill>
          <a:blip r:embed="rId2"/>
          <a:stretch>
            <a:fillRect/>
          </a:stretch>
        </p:blipFill>
        <p:spPr>
          <a:xfrm>
            <a:off x="846005" y="827754"/>
            <a:ext cx="4546474" cy="4182236"/>
          </a:xfrm>
          <a:prstGeom prst="rect">
            <a:avLst/>
          </a:prstGeom>
        </p:spPr>
      </p:pic>
      <p:pic>
        <p:nvPicPr>
          <p:cNvPr id="9" name="图片 8">
            <a:extLst>
              <a:ext uri="{FF2B5EF4-FFF2-40B4-BE49-F238E27FC236}">
                <a16:creationId xmlns:a16="http://schemas.microsoft.com/office/drawing/2014/main" id="{7FF2F9D6-F5D7-AF51-E69B-0308FD796AA3}"/>
              </a:ext>
            </a:extLst>
          </p:cNvPr>
          <p:cNvPicPr>
            <a:picLocks noChangeAspect="1"/>
          </p:cNvPicPr>
          <p:nvPr/>
        </p:nvPicPr>
        <p:blipFill>
          <a:blip r:embed="rId3"/>
          <a:stretch>
            <a:fillRect/>
          </a:stretch>
        </p:blipFill>
        <p:spPr>
          <a:xfrm>
            <a:off x="5730834" y="827754"/>
            <a:ext cx="5103853" cy="4182236"/>
          </a:xfrm>
          <a:prstGeom prst="rect">
            <a:avLst/>
          </a:prstGeom>
        </p:spPr>
      </p:pic>
    </p:spTree>
    <p:extLst>
      <p:ext uri="{BB962C8B-B14F-4D97-AF65-F5344CB8AC3E}">
        <p14:creationId xmlns:p14="http://schemas.microsoft.com/office/powerpoint/2010/main" val="225988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4B599-A218-A67D-D5EF-E55FF38B992A}"/>
              </a:ext>
            </a:extLst>
          </p:cNvPr>
          <p:cNvSpPr>
            <a:spLocks noGrp="1"/>
          </p:cNvSpPr>
          <p:nvPr>
            <p:ph type="title"/>
          </p:nvPr>
        </p:nvSpPr>
        <p:spPr/>
        <p:txBody>
          <a:bodyPr/>
          <a:lstStyle/>
          <a:p>
            <a:r>
              <a:rPr lang="zh-CN" altLang="en-US" dirty="0"/>
              <a:t>稍微说一下子：全减器的真值表</a:t>
            </a:r>
          </a:p>
        </p:txBody>
      </p:sp>
      <p:pic>
        <p:nvPicPr>
          <p:cNvPr id="5" name="图片 4">
            <a:extLst>
              <a:ext uri="{FF2B5EF4-FFF2-40B4-BE49-F238E27FC236}">
                <a16:creationId xmlns:a16="http://schemas.microsoft.com/office/drawing/2014/main" id="{BE9BE049-B23D-B4F2-4492-0F30341B2B05}"/>
              </a:ext>
            </a:extLst>
          </p:cNvPr>
          <p:cNvPicPr>
            <a:picLocks noChangeAspect="1"/>
          </p:cNvPicPr>
          <p:nvPr/>
        </p:nvPicPr>
        <p:blipFill>
          <a:blip r:embed="rId2"/>
          <a:stretch>
            <a:fillRect/>
          </a:stretch>
        </p:blipFill>
        <p:spPr>
          <a:xfrm>
            <a:off x="1091131" y="1435195"/>
            <a:ext cx="5925703" cy="5057680"/>
          </a:xfrm>
          <a:prstGeom prst="rect">
            <a:avLst/>
          </a:prstGeom>
        </p:spPr>
      </p:pic>
    </p:spTree>
    <p:extLst>
      <p:ext uri="{BB962C8B-B14F-4D97-AF65-F5344CB8AC3E}">
        <p14:creationId xmlns:p14="http://schemas.microsoft.com/office/powerpoint/2010/main" val="327831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B2046-9678-6155-CB2A-8067D0DEF0DC}"/>
              </a:ext>
            </a:extLst>
          </p:cNvPr>
          <p:cNvSpPr>
            <a:spLocks noGrp="1"/>
          </p:cNvSpPr>
          <p:nvPr>
            <p:ph type="title"/>
          </p:nvPr>
        </p:nvSpPr>
        <p:spPr/>
        <p:txBody>
          <a:bodyPr/>
          <a:lstStyle/>
          <a:p>
            <a:r>
              <a:rPr lang="zh-CN" altLang="en-US" dirty="0"/>
              <a:t>一输出</a:t>
            </a:r>
          </a:p>
        </p:txBody>
      </p:sp>
      <p:sp>
        <p:nvSpPr>
          <p:cNvPr id="3" name="内容占位符 2">
            <a:extLst>
              <a:ext uri="{FF2B5EF4-FFF2-40B4-BE49-F238E27FC236}">
                <a16:creationId xmlns:a16="http://schemas.microsoft.com/office/drawing/2014/main" id="{683B2730-05C6-164F-EEAF-B2003BDDF225}"/>
              </a:ext>
            </a:extLst>
          </p:cNvPr>
          <p:cNvSpPr>
            <a:spLocks noGrp="1"/>
          </p:cNvSpPr>
          <p:nvPr>
            <p:ph idx="1"/>
          </p:nvPr>
        </p:nvSpPr>
        <p:spPr/>
        <p:txBody>
          <a:bodyPr>
            <a:normAutofit/>
          </a:bodyPr>
          <a:lstStyle/>
          <a:p>
            <a:endParaRPr lang="zh-CN" altLang="en-US" dirty="0"/>
          </a:p>
          <a:p>
            <a:r>
              <a:rPr lang="zh-CN" altLang="en-US" dirty="0">
                <a:solidFill>
                  <a:srgbClr val="FF0000"/>
                </a:solidFill>
              </a:rPr>
              <a:t>奇偶校验</a:t>
            </a:r>
          </a:p>
          <a:p>
            <a:r>
              <a:rPr lang="zh-CN" altLang="en-US" dirty="0"/>
              <a:t>不一致电路</a:t>
            </a:r>
          </a:p>
          <a:p>
            <a:r>
              <a:rPr lang="zh-CN" altLang="en-US" dirty="0">
                <a:solidFill>
                  <a:srgbClr val="FF0000"/>
                </a:solidFill>
              </a:rPr>
              <a:t>表决电路</a:t>
            </a:r>
          </a:p>
          <a:p>
            <a:r>
              <a:rPr lang="en-US" altLang="zh-CN" dirty="0"/>
              <a:t>4</a:t>
            </a:r>
            <a:r>
              <a:rPr lang="zh-CN" altLang="en-US" dirty="0"/>
              <a:t>选</a:t>
            </a:r>
            <a:r>
              <a:rPr lang="en-US" altLang="zh-CN" dirty="0"/>
              <a:t>1</a:t>
            </a:r>
            <a:r>
              <a:rPr lang="zh-CN" altLang="en-US" dirty="0"/>
              <a:t>数据选择器</a:t>
            </a:r>
          </a:p>
        </p:txBody>
      </p:sp>
    </p:spTree>
    <p:extLst>
      <p:ext uri="{BB962C8B-B14F-4D97-AF65-F5344CB8AC3E}">
        <p14:creationId xmlns:p14="http://schemas.microsoft.com/office/powerpoint/2010/main" val="4094774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C06B03-462C-A59B-CA90-FC15F5694744}"/>
              </a:ext>
            </a:extLst>
          </p:cNvPr>
          <p:cNvPicPr>
            <a:picLocks noChangeAspect="1"/>
          </p:cNvPicPr>
          <p:nvPr/>
        </p:nvPicPr>
        <p:blipFill>
          <a:blip r:embed="rId2"/>
          <a:stretch>
            <a:fillRect/>
          </a:stretch>
        </p:blipFill>
        <p:spPr>
          <a:xfrm>
            <a:off x="376517" y="232568"/>
            <a:ext cx="5001765" cy="3313613"/>
          </a:xfrm>
          <a:prstGeom prst="rect">
            <a:avLst/>
          </a:prstGeom>
        </p:spPr>
      </p:pic>
      <p:pic>
        <p:nvPicPr>
          <p:cNvPr id="7" name="图片 6">
            <a:extLst>
              <a:ext uri="{FF2B5EF4-FFF2-40B4-BE49-F238E27FC236}">
                <a16:creationId xmlns:a16="http://schemas.microsoft.com/office/drawing/2014/main" id="{243ED512-1189-8186-5DB9-A78E296BDB6A}"/>
              </a:ext>
            </a:extLst>
          </p:cNvPr>
          <p:cNvPicPr>
            <a:picLocks noChangeAspect="1"/>
          </p:cNvPicPr>
          <p:nvPr/>
        </p:nvPicPr>
        <p:blipFill>
          <a:blip r:embed="rId3"/>
          <a:stretch>
            <a:fillRect/>
          </a:stretch>
        </p:blipFill>
        <p:spPr>
          <a:xfrm>
            <a:off x="6096000" y="145432"/>
            <a:ext cx="5259721" cy="3396903"/>
          </a:xfrm>
          <a:prstGeom prst="rect">
            <a:avLst/>
          </a:prstGeom>
        </p:spPr>
      </p:pic>
      <p:pic>
        <p:nvPicPr>
          <p:cNvPr id="9" name="图片 8">
            <a:extLst>
              <a:ext uri="{FF2B5EF4-FFF2-40B4-BE49-F238E27FC236}">
                <a16:creationId xmlns:a16="http://schemas.microsoft.com/office/drawing/2014/main" id="{799990B4-5049-C5F8-F189-009730AFE8E7}"/>
              </a:ext>
            </a:extLst>
          </p:cNvPr>
          <p:cNvPicPr>
            <a:picLocks noChangeAspect="1"/>
          </p:cNvPicPr>
          <p:nvPr/>
        </p:nvPicPr>
        <p:blipFill>
          <a:blip r:embed="rId4"/>
          <a:stretch>
            <a:fillRect/>
          </a:stretch>
        </p:blipFill>
        <p:spPr>
          <a:xfrm>
            <a:off x="634208" y="3611495"/>
            <a:ext cx="2493193" cy="3213449"/>
          </a:xfrm>
          <a:prstGeom prst="rect">
            <a:avLst/>
          </a:prstGeom>
        </p:spPr>
      </p:pic>
    </p:spTree>
    <p:extLst>
      <p:ext uri="{BB962C8B-B14F-4D97-AF65-F5344CB8AC3E}">
        <p14:creationId xmlns:p14="http://schemas.microsoft.com/office/powerpoint/2010/main" val="4054612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9DE8-A6E0-12FE-171C-076554296B0C}"/>
              </a:ext>
            </a:extLst>
          </p:cNvPr>
          <p:cNvSpPr>
            <a:spLocks noGrp="1"/>
          </p:cNvSpPr>
          <p:nvPr>
            <p:ph type="title"/>
          </p:nvPr>
        </p:nvSpPr>
        <p:spPr/>
        <p:txBody>
          <a:bodyPr/>
          <a:lstStyle/>
          <a:p>
            <a:r>
              <a:rPr lang="zh-CN" altLang="en-US" dirty="0"/>
              <a:t>加法器也可能有</a:t>
            </a:r>
          </a:p>
        </p:txBody>
      </p:sp>
      <p:pic>
        <p:nvPicPr>
          <p:cNvPr id="5" name="图片 4">
            <a:extLst>
              <a:ext uri="{FF2B5EF4-FFF2-40B4-BE49-F238E27FC236}">
                <a16:creationId xmlns:a16="http://schemas.microsoft.com/office/drawing/2014/main" id="{1023A825-4FEC-9692-81E3-F4F198567D08}"/>
              </a:ext>
            </a:extLst>
          </p:cNvPr>
          <p:cNvPicPr>
            <a:picLocks noChangeAspect="1"/>
          </p:cNvPicPr>
          <p:nvPr/>
        </p:nvPicPr>
        <p:blipFill>
          <a:blip r:embed="rId2"/>
          <a:stretch>
            <a:fillRect/>
          </a:stretch>
        </p:blipFill>
        <p:spPr>
          <a:xfrm>
            <a:off x="838200" y="1690688"/>
            <a:ext cx="7578537" cy="4988547"/>
          </a:xfrm>
          <a:prstGeom prst="rect">
            <a:avLst/>
          </a:prstGeom>
        </p:spPr>
      </p:pic>
      <p:pic>
        <p:nvPicPr>
          <p:cNvPr id="7" name="图片 6">
            <a:extLst>
              <a:ext uri="{FF2B5EF4-FFF2-40B4-BE49-F238E27FC236}">
                <a16:creationId xmlns:a16="http://schemas.microsoft.com/office/drawing/2014/main" id="{F631A328-32BA-2C88-E867-AFD702ADDAC3}"/>
              </a:ext>
            </a:extLst>
          </p:cNvPr>
          <p:cNvPicPr>
            <a:picLocks noChangeAspect="1"/>
          </p:cNvPicPr>
          <p:nvPr/>
        </p:nvPicPr>
        <p:blipFill>
          <a:blip r:embed="rId3"/>
          <a:stretch>
            <a:fillRect/>
          </a:stretch>
        </p:blipFill>
        <p:spPr>
          <a:xfrm>
            <a:off x="2174581" y="1948821"/>
            <a:ext cx="7062266" cy="641313"/>
          </a:xfrm>
          <a:prstGeom prst="rect">
            <a:avLst/>
          </a:prstGeom>
        </p:spPr>
      </p:pic>
    </p:spTree>
    <p:extLst>
      <p:ext uri="{BB962C8B-B14F-4D97-AF65-F5344CB8AC3E}">
        <p14:creationId xmlns:p14="http://schemas.microsoft.com/office/powerpoint/2010/main" val="157809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0072064-1ABD-8C29-34A3-49AB572312B3}"/>
              </a:ext>
            </a:extLst>
          </p:cNvPr>
          <p:cNvPicPr>
            <a:picLocks noChangeAspect="1"/>
          </p:cNvPicPr>
          <p:nvPr/>
        </p:nvPicPr>
        <p:blipFill>
          <a:blip r:embed="rId2"/>
          <a:stretch>
            <a:fillRect/>
          </a:stretch>
        </p:blipFill>
        <p:spPr>
          <a:xfrm>
            <a:off x="278935" y="141938"/>
            <a:ext cx="10802858" cy="6716062"/>
          </a:xfrm>
          <a:prstGeom prst="rect">
            <a:avLst/>
          </a:prstGeom>
        </p:spPr>
      </p:pic>
    </p:spTree>
    <p:extLst>
      <p:ext uri="{BB962C8B-B14F-4D97-AF65-F5344CB8AC3E}">
        <p14:creationId xmlns:p14="http://schemas.microsoft.com/office/powerpoint/2010/main" val="584696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EC2C5-249D-5799-A7C2-BB11E1297809}"/>
              </a:ext>
            </a:extLst>
          </p:cNvPr>
          <p:cNvSpPr>
            <a:spLocks noGrp="1"/>
          </p:cNvSpPr>
          <p:nvPr>
            <p:ph type="title"/>
          </p:nvPr>
        </p:nvSpPr>
        <p:spPr>
          <a:xfrm>
            <a:off x="2650374" y="2459932"/>
            <a:ext cx="10515600" cy="1325563"/>
          </a:xfrm>
        </p:spPr>
        <p:txBody>
          <a:bodyPr/>
          <a:lstStyle/>
          <a:p>
            <a:r>
              <a:rPr lang="zh-CN" altLang="en-US" dirty="0"/>
              <a:t>第一部分：填空</a:t>
            </a:r>
          </a:p>
        </p:txBody>
      </p:sp>
    </p:spTree>
    <p:extLst>
      <p:ext uri="{BB962C8B-B14F-4D97-AF65-F5344CB8AC3E}">
        <p14:creationId xmlns:p14="http://schemas.microsoft.com/office/powerpoint/2010/main" val="335705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B158DC-D260-8B94-62C8-ED57F0AD7AFF}"/>
              </a:ext>
            </a:extLst>
          </p:cNvPr>
          <p:cNvPicPr>
            <a:picLocks noChangeAspect="1"/>
          </p:cNvPicPr>
          <p:nvPr/>
        </p:nvPicPr>
        <p:blipFill>
          <a:blip r:embed="rId2"/>
          <a:stretch>
            <a:fillRect/>
          </a:stretch>
        </p:blipFill>
        <p:spPr>
          <a:xfrm>
            <a:off x="725312" y="328180"/>
            <a:ext cx="8297433" cy="6201640"/>
          </a:xfrm>
          <a:prstGeom prst="rect">
            <a:avLst/>
          </a:prstGeom>
        </p:spPr>
      </p:pic>
    </p:spTree>
    <p:extLst>
      <p:ext uri="{BB962C8B-B14F-4D97-AF65-F5344CB8AC3E}">
        <p14:creationId xmlns:p14="http://schemas.microsoft.com/office/powerpoint/2010/main" val="199599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573941-B811-511B-8FA6-3EE2EDB77B35}"/>
              </a:ext>
            </a:extLst>
          </p:cNvPr>
          <p:cNvPicPr>
            <a:picLocks noChangeAspect="1"/>
          </p:cNvPicPr>
          <p:nvPr/>
        </p:nvPicPr>
        <p:blipFill>
          <a:blip r:embed="rId2"/>
          <a:stretch>
            <a:fillRect/>
          </a:stretch>
        </p:blipFill>
        <p:spPr>
          <a:xfrm>
            <a:off x="667606" y="161806"/>
            <a:ext cx="8811855" cy="5420481"/>
          </a:xfrm>
          <a:prstGeom prst="rect">
            <a:avLst/>
          </a:prstGeom>
        </p:spPr>
      </p:pic>
    </p:spTree>
    <p:extLst>
      <p:ext uri="{BB962C8B-B14F-4D97-AF65-F5344CB8AC3E}">
        <p14:creationId xmlns:p14="http://schemas.microsoft.com/office/powerpoint/2010/main" val="325156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E0C46D-1524-2691-3B6C-347ABC1BD6B8}"/>
              </a:ext>
            </a:extLst>
          </p:cNvPr>
          <p:cNvPicPr>
            <a:picLocks noChangeAspect="1"/>
          </p:cNvPicPr>
          <p:nvPr/>
        </p:nvPicPr>
        <p:blipFill>
          <a:blip r:embed="rId2"/>
          <a:stretch>
            <a:fillRect/>
          </a:stretch>
        </p:blipFill>
        <p:spPr>
          <a:xfrm>
            <a:off x="725988" y="342469"/>
            <a:ext cx="6068272" cy="6173061"/>
          </a:xfrm>
          <a:prstGeom prst="rect">
            <a:avLst/>
          </a:prstGeom>
        </p:spPr>
      </p:pic>
    </p:spTree>
    <p:extLst>
      <p:ext uri="{BB962C8B-B14F-4D97-AF65-F5344CB8AC3E}">
        <p14:creationId xmlns:p14="http://schemas.microsoft.com/office/powerpoint/2010/main" val="2653882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E7EE8-1279-99FF-A66F-2C8ABBAF435B}"/>
              </a:ext>
            </a:extLst>
          </p:cNvPr>
          <p:cNvSpPr>
            <a:spLocks noGrp="1"/>
          </p:cNvSpPr>
          <p:nvPr>
            <p:ph type="title"/>
          </p:nvPr>
        </p:nvSpPr>
        <p:spPr/>
        <p:txBody>
          <a:bodyPr/>
          <a:lstStyle/>
          <a:p>
            <a:r>
              <a:rPr lang="zh-CN" altLang="en-US" dirty="0"/>
              <a:t>功能设计电路：</a:t>
            </a:r>
          </a:p>
        </p:txBody>
      </p:sp>
      <p:sp>
        <p:nvSpPr>
          <p:cNvPr id="4" name="Rectangle 1">
            <a:extLst>
              <a:ext uri="{FF2B5EF4-FFF2-40B4-BE49-F238E27FC236}">
                <a16:creationId xmlns:a16="http://schemas.microsoft.com/office/drawing/2014/main" id="{FC27E843-201A-D810-58AA-D52184427C0A}"/>
              </a:ext>
            </a:extLst>
          </p:cNvPr>
          <p:cNvSpPr>
            <a:spLocks noGrp="1" noChangeArrowheads="1"/>
          </p:cNvSpPr>
          <p:nvPr>
            <p:ph idx="1"/>
          </p:nvPr>
        </p:nvSpPr>
        <p:spPr bwMode="auto">
          <a:xfrm>
            <a:off x="392526" y="1928589"/>
            <a:ext cx="10134506"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例题1、设计一位 8421BCD 码的判偶电路，当输入码中 1 的个数为偶数时，输出为 1，否则为 0。</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（1）用最简与非门实现，画出逻辑电路图；</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（2）用一片 8 选 1 数据选择器 74LS151 加若干门电路实现，画出电路图。</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（3）用74ls138实现</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（4）用PROM实现</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（5）用PLA逻辑阵列实现</a:t>
            </a:r>
            <a:endParaRPr kumimoji="0" lang="en-US"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8207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4D25C8-AB4F-A633-2790-9D5EB3649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84" y="-50800"/>
            <a:ext cx="5181600" cy="6908800"/>
          </a:xfrm>
          <a:prstGeom prst="rect">
            <a:avLst/>
          </a:prstGeom>
        </p:spPr>
      </p:pic>
    </p:spTree>
    <p:extLst>
      <p:ext uri="{BB962C8B-B14F-4D97-AF65-F5344CB8AC3E}">
        <p14:creationId xmlns:p14="http://schemas.microsoft.com/office/powerpoint/2010/main" val="3395272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C72373-5291-64A3-1090-BA6F90F0C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406" y="135081"/>
            <a:ext cx="5001491" cy="6668655"/>
          </a:xfrm>
          <a:prstGeom prst="rect">
            <a:avLst/>
          </a:prstGeom>
        </p:spPr>
      </p:pic>
    </p:spTree>
    <p:extLst>
      <p:ext uri="{BB962C8B-B14F-4D97-AF65-F5344CB8AC3E}">
        <p14:creationId xmlns:p14="http://schemas.microsoft.com/office/powerpoint/2010/main" val="314918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880BD5-3329-608C-5FB0-17659A1C03A4}"/>
              </a:ext>
            </a:extLst>
          </p:cNvPr>
          <p:cNvSpPr>
            <a:spLocks noGrp="1"/>
          </p:cNvSpPr>
          <p:nvPr>
            <p:ph idx="1"/>
          </p:nvPr>
        </p:nvSpPr>
        <p:spPr>
          <a:xfrm>
            <a:off x="599996" y="1441423"/>
            <a:ext cx="10515600" cy="4351338"/>
          </a:xfrm>
        </p:spPr>
        <p:txBody>
          <a:bodyPr>
            <a:normAutofit/>
          </a:bodyPr>
          <a:lstStyle/>
          <a:p>
            <a:r>
              <a:rPr lang="zh-CN" altLang="en-US" dirty="0"/>
              <a:t>例题</a:t>
            </a:r>
            <a:r>
              <a:rPr lang="en-US" altLang="zh-CN" dirty="0"/>
              <a:t>2</a:t>
            </a:r>
            <a:r>
              <a:rPr lang="zh-CN" altLang="en-US" dirty="0"/>
              <a:t>、设计电路，输入四位</a:t>
            </a:r>
            <a:r>
              <a:rPr lang="en-US" altLang="zh-CN" dirty="0"/>
              <a:t>BCD</a:t>
            </a:r>
            <a:r>
              <a:rPr lang="zh-CN" altLang="en-US" dirty="0"/>
              <a:t>码，输出四位余三码。（训练卡诺图）</a:t>
            </a:r>
          </a:p>
          <a:p>
            <a:r>
              <a:rPr lang="zh-CN" altLang="en-US" dirty="0"/>
              <a:t>（</a:t>
            </a:r>
            <a:r>
              <a:rPr lang="en-US" altLang="zh-CN" dirty="0"/>
              <a:t>1</a:t>
            </a:r>
            <a:r>
              <a:rPr lang="zh-CN" altLang="en-US" dirty="0"/>
              <a:t>）</a:t>
            </a:r>
            <a:r>
              <a:rPr lang="en-US" altLang="zh-CN" dirty="0"/>
              <a:t>PROM</a:t>
            </a:r>
          </a:p>
          <a:p>
            <a:r>
              <a:rPr lang="zh-CN" altLang="en-US" dirty="0"/>
              <a:t>（</a:t>
            </a:r>
            <a:r>
              <a:rPr lang="en-US" altLang="zh-CN" dirty="0"/>
              <a:t>2</a:t>
            </a:r>
            <a:r>
              <a:rPr lang="zh-CN" altLang="en-US" dirty="0"/>
              <a:t>）</a:t>
            </a:r>
            <a:r>
              <a:rPr lang="en-US" altLang="zh-CN" dirty="0"/>
              <a:t>PLA</a:t>
            </a:r>
          </a:p>
          <a:p>
            <a:r>
              <a:rPr lang="zh-CN" altLang="en-US" dirty="0"/>
              <a:t>（</a:t>
            </a:r>
            <a:r>
              <a:rPr lang="en-US" altLang="zh-CN" dirty="0"/>
              <a:t>3</a:t>
            </a:r>
            <a:r>
              <a:rPr lang="zh-CN" altLang="en-US" dirty="0"/>
              <a:t>）与非门</a:t>
            </a:r>
          </a:p>
          <a:p>
            <a:r>
              <a:rPr lang="zh-CN" altLang="en-US" dirty="0"/>
              <a:t>（</a:t>
            </a:r>
            <a:r>
              <a:rPr lang="en-US" altLang="zh-CN" dirty="0"/>
              <a:t>4</a:t>
            </a:r>
            <a:r>
              <a:rPr lang="zh-CN" altLang="en-US" dirty="0"/>
              <a:t>）</a:t>
            </a:r>
            <a:r>
              <a:rPr lang="zh-CN" altLang="en-US" dirty="0">
                <a:solidFill>
                  <a:srgbClr val="FF0000"/>
                </a:solidFill>
              </a:rPr>
              <a:t>加法器</a:t>
            </a:r>
            <a:endParaRPr lang="en-US" altLang="zh-CN" dirty="0">
              <a:solidFill>
                <a:srgbClr val="FF0000"/>
              </a:solidFill>
            </a:endParaRPr>
          </a:p>
        </p:txBody>
      </p:sp>
    </p:spTree>
    <p:extLst>
      <p:ext uri="{BB962C8B-B14F-4D97-AF65-F5344CB8AC3E}">
        <p14:creationId xmlns:p14="http://schemas.microsoft.com/office/powerpoint/2010/main" val="2240572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5CB22A-D713-90CE-E042-19EB4EF34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37" y="180685"/>
            <a:ext cx="4679200" cy="6238933"/>
          </a:xfrm>
          <a:prstGeom prst="rect">
            <a:avLst/>
          </a:prstGeom>
        </p:spPr>
      </p:pic>
      <p:pic>
        <p:nvPicPr>
          <p:cNvPr id="5" name="图片 4">
            <a:extLst>
              <a:ext uri="{FF2B5EF4-FFF2-40B4-BE49-F238E27FC236}">
                <a16:creationId xmlns:a16="http://schemas.microsoft.com/office/drawing/2014/main" id="{A26B1496-A3C0-B8EF-9740-079FDD6B3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440" y="2742970"/>
            <a:ext cx="3214560" cy="2410920"/>
          </a:xfrm>
          <a:prstGeom prst="rect">
            <a:avLst/>
          </a:prstGeom>
        </p:spPr>
      </p:pic>
      <p:pic>
        <p:nvPicPr>
          <p:cNvPr id="6" name="图片 5">
            <a:extLst>
              <a:ext uri="{FF2B5EF4-FFF2-40B4-BE49-F238E27FC236}">
                <a16:creationId xmlns:a16="http://schemas.microsoft.com/office/drawing/2014/main" id="{5C161741-AE0A-F027-3D49-58CEAAEA6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702" y="1013055"/>
            <a:ext cx="3854595" cy="5139459"/>
          </a:xfrm>
          <a:prstGeom prst="rect">
            <a:avLst/>
          </a:prstGeom>
        </p:spPr>
      </p:pic>
    </p:spTree>
    <p:extLst>
      <p:ext uri="{BB962C8B-B14F-4D97-AF65-F5344CB8AC3E}">
        <p14:creationId xmlns:p14="http://schemas.microsoft.com/office/powerpoint/2010/main" val="1316320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176160A-F9C8-F63C-D082-8CACE44D88A1}"/>
              </a:ext>
            </a:extLst>
          </p:cNvPr>
          <p:cNvPicPr>
            <a:picLocks noChangeAspect="1"/>
          </p:cNvPicPr>
          <p:nvPr/>
        </p:nvPicPr>
        <p:blipFill>
          <a:blip r:embed="rId2"/>
          <a:stretch>
            <a:fillRect/>
          </a:stretch>
        </p:blipFill>
        <p:spPr>
          <a:xfrm>
            <a:off x="75019" y="0"/>
            <a:ext cx="12192000" cy="6586078"/>
          </a:xfrm>
          <a:prstGeom prst="rect">
            <a:avLst/>
          </a:prstGeom>
        </p:spPr>
      </p:pic>
    </p:spTree>
    <p:extLst>
      <p:ext uri="{BB962C8B-B14F-4D97-AF65-F5344CB8AC3E}">
        <p14:creationId xmlns:p14="http://schemas.microsoft.com/office/powerpoint/2010/main" val="2869301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36DF3-CF6C-01DA-2C03-4AE4A16A855C}"/>
              </a:ext>
            </a:extLst>
          </p:cNvPr>
          <p:cNvSpPr>
            <a:spLocks noGrp="1"/>
          </p:cNvSpPr>
          <p:nvPr>
            <p:ph type="title"/>
          </p:nvPr>
        </p:nvSpPr>
        <p:spPr/>
        <p:txBody>
          <a:bodyPr/>
          <a:lstStyle/>
          <a:p>
            <a:r>
              <a:rPr lang="zh-CN" altLang="en-US" dirty="0"/>
              <a:t>计数器设计电路</a:t>
            </a:r>
          </a:p>
        </p:txBody>
      </p:sp>
      <p:sp>
        <p:nvSpPr>
          <p:cNvPr id="3" name="内容占位符 2">
            <a:extLst>
              <a:ext uri="{FF2B5EF4-FFF2-40B4-BE49-F238E27FC236}">
                <a16:creationId xmlns:a16="http://schemas.microsoft.com/office/drawing/2014/main" id="{4C1E0ECF-CCE6-11B0-E640-C19FED794B77}"/>
              </a:ext>
            </a:extLst>
          </p:cNvPr>
          <p:cNvSpPr>
            <a:spLocks noGrp="1"/>
          </p:cNvSpPr>
          <p:nvPr>
            <p:ph idx="1"/>
          </p:nvPr>
        </p:nvSpPr>
        <p:spPr/>
        <p:txBody>
          <a:bodyPr/>
          <a:lstStyle/>
          <a:p>
            <a:r>
              <a:rPr lang="en-US" altLang="zh-CN" dirty="0"/>
              <a:t>161</a:t>
            </a:r>
            <a:r>
              <a:rPr lang="zh-CN" altLang="en-US" dirty="0"/>
              <a:t>小于</a:t>
            </a:r>
            <a:r>
              <a:rPr lang="en-US" altLang="zh-CN" dirty="0"/>
              <a:t>16</a:t>
            </a:r>
            <a:r>
              <a:rPr lang="zh-CN" altLang="en-US" dirty="0"/>
              <a:t>进制或者</a:t>
            </a:r>
            <a:r>
              <a:rPr lang="en-US" altLang="zh-CN" dirty="0"/>
              <a:t>160</a:t>
            </a:r>
            <a:r>
              <a:rPr lang="zh-CN" altLang="en-US" dirty="0"/>
              <a:t>小于</a:t>
            </a:r>
            <a:r>
              <a:rPr lang="en-US" altLang="zh-CN" dirty="0"/>
              <a:t>10</a:t>
            </a:r>
            <a:r>
              <a:rPr lang="zh-CN" altLang="en-US" dirty="0"/>
              <a:t>进制： 直接异步法</a:t>
            </a:r>
          </a:p>
          <a:p>
            <a:endParaRPr lang="zh-CN" altLang="en-US" dirty="0"/>
          </a:p>
          <a:p>
            <a:r>
              <a:rPr lang="zh-CN" altLang="en-US" dirty="0"/>
              <a:t> 用</a:t>
            </a:r>
            <a:r>
              <a:rPr lang="en-US" altLang="zh-CN" dirty="0"/>
              <a:t>RD^</a:t>
            </a:r>
            <a:r>
              <a:rPr lang="zh-CN" altLang="en-US" dirty="0"/>
              <a:t>时不需要考虑输入，只能实现从</a:t>
            </a:r>
            <a:r>
              <a:rPr lang="en-US" altLang="zh-CN" dirty="0"/>
              <a:t>0000-xxxx</a:t>
            </a:r>
            <a:r>
              <a:rPr lang="zh-CN" altLang="en-US" dirty="0"/>
              <a:t>的计数</a:t>
            </a:r>
            <a:endParaRPr lang="en-US" altLang="zh-CN" dirty="0"/>
          </a:p>
          <a:p>
            <a:endParaRPr lang="zh-CN" altLang="en-US" dirty="0"/>
          </a:p>
          <a:p>
            <a:r>
              <a:rPr lang="zh-CN" altLang="en-US" dirty="0"/>
              <a:t> 用</a:t>
            </a:r>
            <a:r>
              <a:rPr lang="en-US" altLang="zh-CN" dirty="0"/>
              <a:t>LD^</a:t>
            </a:r>
            <a:r>
              <a:rPr lang="zh-CN" altLang="en-US" dirty="0"/>
              <a:t>时要考虑每次置数值，可实现任意</a:t>
            </a:r>
            <a:r>
              <a:rPr lang="en-US" altLang="zh-CN" dirty="0" err="1"/>
              <a:t>xxxx-yyyy</a:t>
            </a:r>
            <a:r>
              <a:rPr lang="zh-CN" altLang="en-US" dirty="0"/>
              <a:t>的计数</a:t>
            </a:r>
            <a:endParaRPr lang="en-US" altLang="zh-CN" dirty="0"/>
          </a:p>
          <a:p>
            <a:endParaRPr lang="zh-CN" altLang="en-US" dirty="0"/>
          </a:p>
          <a:p>
            <a:r>
              <a:rPr lang="zh-CN" altLang="en-US" dirty="0">
                <a:solidFill>
                  <a:srgbClr val="FF0000"/>
                </a:solidFill>
              </a:rPr>
              <a:t>考试如果没有限制首推</a:t>
            </a:r>
            <a:r>
              <a:rPr lang="en-US" altLang="zh-CN" dirty="0">
                <a:solidFill>
                  <a:srgbClr val="FF0000"/>
                </a:solidFill>
              </a:rPr>
              <a:t>LD^</a:t>
            </a:r>
            <a:r>
              <a:rPr lang="zh-CN" altLang="en-US" dirty="0">
                <a:solidFill>
                  <a:srgbClr val="FF0000"/>
                </a:solidFill>
              </a:rPr>
              <a:t>置数，自己控制起始值和结束值</a:t>
            </a:r>
          </a:p>
        </p:txBody>
      </p:sp>
    </p:spTree>
    <p:extLst>
      <p:ext uri="{BB962C8B-B14F-4D97-AF65-F5344CB8AC3E}">
        <p14:creationId xmlns:p14="http://schemas.microsoft.com/office/powerpoint/2010/main" val="121446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99416-411B-05BD-C2EA-D565E34BFABE}"/>
              </a:ext>
            </a:extLst>
          </p:cNvPr>
          <p:cNvSpPr>
            <a:spLocks noGrp="1"/>
          </p:cNvSpPr>
          <p:nvPr>
            <p:ph type="title"/>
          </p:nvPr>
        </p:nvSpPr>
        <p:spPr/>
        <p:txBody>
          <a:bodyPr/>
          <a:lstStyle/>
          <a:p>
            <a:r>
              <a:rPr lang="zh-CN" altLang="en-US" dirty="0"/>
              <a:t>计算相关</a:t>
            </a:r>
          </a:p>
        </p:txBody>
      </p:sp>
      <p:sp>
        <p:nvSpPr>
          <p:cNvPr id="3" name="内容占位符 2">
            <a:extLst>
              <a:ext uri="{FF2B5EF4-FFF2-40B4-BE49-F238E27FC236}">
                <a16:creationId xmlns:a16="http://schemas.microsoft.com/office/drawing/2014/main" id="{4DCD321A-9FFC-4C9F-9004-40ADC66BD1EC}"/>
              </a:ext>
            </a:extLst>
          </p:cNvPr>
          <p:cNvSpPr>
            <a:spLocks noGrp="1"/>
          </p:cNvSpPr>
          <p:nvPr>
            <p:ph idx="1"/>
          </p:nvPr>
        </p:nvSpPr>
        <p:spPr>
          <a:xfrm>
            <a:off x="771698" y="1468178"/>
            <a:ext cx="10515600" cy="4351338"/>
          </a:xfrm>
        </p:spPr>
        <p:txBody>
          <a:bodyPr>
            <a:normAutofit fontScale="47500" lnSpcReduction="20000"/>
          </a:bodyPr>
          <a:lstStyle/>
          <a:p>
            <a:pPr marL="0" indent="0">
              <a:buNone/>
            </a:pPr>
            <a:endParaRPr lang="zh-CN" altLang="en-US" dirty="0"/>
          </a:p>
          <a:p>
            <a:pPr marL="0" indent="0">
              <a:buNone/>
            </a:pPr>
            <a:r>
              <a:rPr lang="zh-CN" altLang="en-US" dirty="0"/>
              <a:t>与或非运算</a:t>
            </a:r>
          </a:p>
          <a:p>
            <a:pPr marL="0" indent="0">
              <a:buNone/>
            </a:pPr>
            <a:endParaRPr lang="zh-CN" altLang="en-US" dirty="0"/>
          </a:p>
          <a:p>
            <a:pPr marL="0" indent="0">
              <a:buNone/>
            </a:pPr>
            <a:r>
              <a:rPr lang="zh-CN" altLang="en-US" dirty="0"/>
              <a:t>电路化简（最简与或式、主范式）</a:t>
            </a:r>
          </a:p>
          <a:p>
            <a:pPr marL="0" indent="0">
              <a:buNone/>
            </a:pPr>
            <a:endParaRPr lang="zh-CN" altLang="en-US" dirty="0"/>
          </a:p>
          <a:p>
            <a:pPr marL="0" indent="0">
              <a:buNone/>
            </a:pPr>
            <a:r>
              <a:rPr lang="zh-CN" altLang="en-US" dirty="0"/>
              <a:t>计时器信号的推导：注意</a:t>
            </a:r>
            <a:r>
              <a:rPr lang="en-US" altLang="zh-CN" dirty="0"/>
              <a:t>n</a:t>
            </a:r>
            <a:r>
              <a:rPr lang="zh-CN" altLang="en-US" dirty="0"/>
              <a:t>个</a:t>
            </a:r>
            <a:r>
              <a:rPr lang="en-US" altLang="zh-CN" dirty="0"/>
              <a:t>CP</a:t>
            </a:r>
            <a:r>
              <a:rPr lang="zh-CN" altLang="en-US" dirty="0"/>
              <a:t>代表的是</a:t>
            </a:r>
            <a:r>
              <a:rPr lang="en-US" altLang="zh-CN" dirty="0"/>
              <a:t>n</a:t>
            </a:r>
            <a:r>
              <a:rPr lang="zh-CN" altLang="en-US" dirty="0"/>
              <a:t>个间隔而非</a:t>
            </a:r>
            <a:r>
              <a:rPr lang="en-US" altLang="zh-CN" dirty="0"/>
              <a:t>n</a:t>
            </a:r>
            <a:r>
              <a:rPr lang="zh-CN" altLang="en-US" dirty="0"/>
              <a:t>个状态</a:t>
            </a:r>
          </a:p>
          <a:p>
            <a:pPr marL="0" indent="0">
              <a:buNone/>
            </a:pPr>
            <a:endParaRPr lang="zh-CN" altLang="en-US" dirty="0"/>
          </a:p>
          <a:p>
            <a:pPr marL="0" indent="0">
              <a:buNone/>
            </a:pPr>
            <a:r>
              <a:rPr lang="zh-CN" altLang="en-US" dirty="0"/>
              <a:t>采样频率和时间的计算</a:t>
            </a:r>
            <a:r>
              <a:rPr lang="en-US" altLang="zh-CN" dirty="0"/>
              <a:t>: </a:t>
            </a:r>
            <a:r>
              <a:rPr lang="zh-CN" altLang="en-US" dirty="0"/>
              <a:t>香农，大于模拟信号频率的二倍</a:t>
            </a:r>
          </a:p>
          <a:p>
            <a:pPr marL="0" indent="0">
              <a:buNone/>
            </a:pPr>
            <a:endParaRPr lang="zh-CN" altLang="en-US" dirty="0"/>
          </a:p>
          <a:p>
            <a:pPr marL="0" indent="0">
              <a:buNone/>
            </a:pPr>
            <a:r>
              <a:rPr lang="zh-CN" altLang="en-US" dirty="0"/>
              <a:t>存储器存储容量相关计算</a:t>
            </a:r>
            <a:r>
              <a:rPr lang="en-US" altLang="zh-CN" dirty="0"/>
              <a:t>: 2^</a:t>
            </a:r>
            <a:r>
              <a:rPr lang="zh-CN" altLang="en-US" dirty="0"/>
              <a:t>地址线 </a:t>
            </a:r>
            <a:r>
              <a:rPr lang="en-US" altLang="zh-CN" dirty="0"/>
              <a:t>x </a:t>
            </a:r>
            <a:r>
              <a:rPr lang="zh-CN" altLang="en-US" dirty="0"/>
              <a:t>位线</a:t>
            </a:r>
          </a:p>
          <a:p>
            <a:pPr marL="0" indent="0">
              <a:buNone/>
            </a:pPr>
            <a:endParaRPr lang="zh-CN" altLang="en-US" dirty="0"/>
          </a:p>
          <a:p>
            <a:pPr marL="0" indent="0">
              <a:buNone/>
            </a:pPr>
            <a:r>
              <a:rPr lang="en-US" altLang="zh-CN" dirty="0"/>
              <a:t>DA</a:t>
            </a:r>
            <a:r>
              <a:rPr lang="zh-CN" altLang="en-US" dirty="0"/>
              <a:t>转换的输出电压计算公式：</a:t>
            </a:r>
            <a:r>
              <a:rPr lang="en-US" altLang="zh-CN" dirty="0"/>
              <a:t>-</a:t>
            </a:r>
            <a:r>
              <a:rPr lang="en-US" altLang="zh-CN" dirty="0" err="1"/>
              <a:t>Vref</a:t>
            </a:r>
            <a:r>
              <a:rPr lang="en-US" altLang="zh-CN" dirty="0"/>
              <a:t>/2^n(......), n</a:t>
            </a:r>
            <a:r>
              <a:rPr lang="zh-CN" altLang="en-US" dirty="0"/>
              <a:t>是输入数据位数； 注意审题，用比值解题</a:t>
            </a:r>
          </a:p>
          <a:p>
            <a:pPr marL="0" indent="0">
              <a:buNone/>
            </a:pPr>
            <a:endParaRPr lang="zh-CN" altLang="en-US" dirty="0"/>
          </a:p>
          <a:p>
            <a:pPr marL="0" indent="0">
              <a:buNone/>
            </a:pPr>
            <a:r>
              <a:rPr lang="en-US" altLang="zh-CN" dirty="0"/>
              <a:t>ADC</a:t>
            </a:r>
            <a:r>
              <a:rPr lang="zh-CN" altLang="en-US" dirty="0"/>
              <a:t>分辨率的计算：</a:t>
            </a:r>
            <a:r>
              <a:rPr lang="en-US" altLang="zh-CN" dirty="0"/>
              <a:t>1/(2^n - 1), n</a:t>
            </a:r>
            <a:r>
              <a:rPr lang="zh-CN" altLang="en-US" dirty="0"/>
              <a:t>是输入数据位数</a:t>
            </a:r>
          </a:p>
          <a:p>
            <a:pPr marL="0" indent="0">
              <a:buNone/>
            </a:pPr>
            <a:endParaRPr lang="en-US" altLang="zh-CN" dirty="0"/>
          </a:p>
          <a:p>
            <a:pPr marL="0" indent="0">
              <a:buNone/>
            </a:pPr>
            <a:r>
              <a:rPr lang="en-US" altLang="zh-CN" dirty="0"/>
              <a:t>ADC</a:t>
            </a:r>
            <a:r>
              <a:rPr lang="zh-CN" altLang="en-US" dirty="0"/>
              <a:t>量化阶距的计算</a:t>
            </a:r>
          </a:p>
        </p:txBody>
      </p:sp>
    </p:spTree>
    <p:extLst>
      <p:ext uri="{BB962C8B-B14F-4D97-AF65-F5344CB8AC3E}">
        <p14:creationId xmlns:p14="http://schemas.microsoft.com/office/powerpoint/2010/main" val="654065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15558D-0CE2-8CC4-5142-0339B532D52E}"/>
              </a:ext>
            </a:extLst>
          </p:cNvPr>
          <p:cNvPicPr>
            <a:picLocks noChangeAspect="1"/>
          </p:cNvPicPr>
          <p:nvPr/>
        </p:nvPicPr>
        <p:blipFill>
          <a:blip r:embed="rId2"/>
          <a:stretch>
            <a:fillRect/>
          </a:stretch>
        </p:blipFill>
        <p:spPr>
          <a:xfrm>
            <a:off x="838199" y="169048"/>
            <a:ext cx="4632833" cy="6307135"/>
          </a:xfrm>
          <a:prstGeom prst="rect">
            <a:avLst/>
          </a:prstGeom>
        </p:spPr>
      </p:pic>
      <p:pic>
        <p:nvPicPr>
          <p:cNvPr id="7" name="图片 6">
            <a:extLst>
              <a:ext uri="{FF2B5EF4-FFF2-40B4-BE49-F238E27FC236}">
                <a16:creationId xmlns:a16="http://schemas.microsoft.com/office/drawing/2014/main" id="{E8D3A094-FD3F-D3D9-9340-9B39D14BE2D9}"/>
              </a:ext>
            </a:extLst>
          </p:cNvPr>
          <p:cNvPicPr>
            <a:picLocks noChangeAspect="1"/>
          </p:cNvPicPr>
          <p:nvPr/>
        </p:nvPicPr>
        <p:blipFill>
          <a:blip r:embed="rId3"/>
          <a:stretch>
            <a:fillRect/>
          </a:stretch>
        </p:blipFill>
        <p:spPr>
          <a:xfrm>
            <a:off x="5649183" y="-53788"/>
            <a:ext cx="4996907" cy="6858000"/>
          </a:xfrm>
          <a:prstGeom prst="rect">
            <a:avLst/>
          </a:prstGeom>
        </p:spPr>
      </p:pic>
    </p:spTree>
    <p:extLst>
      <p:ext uri="{BB962C8B-B14F-4D97-AF65-F5344CB8AC3E}">
        <p14:creationId xmlns:p14="http://schemas.microsoft.com/office/powerpoint/2010/main" val="56210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30C343-83ED-2A98-FAA3-C6C16C4D5CB7}"/>
              </a:ext>
            </a:extLst>
          </p:cNvPr>
          <p:cNvSpPr>
            <a:spLocks noGrp="1" noChangeArrowheads="1"/>
          </p:cNvSpPr>
          <p:nvPr>
            <p:ph idx="1"/>
          </p:nvPr>
        </p:nvSpPr>
        <p:spPr bwMode="auto">
          <a:xfrm>
            <a:off x="315713" y="222771"/>
            <a:ext cx="9183604" cy="145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如果设计的进制大于单个芯片的最值，</a:t>
            </a: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则考虑异步串行和同步连接</a:t>
            </a:r>
            <a:endPar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93390CAB-57DC-5256-FAE7-23C7E1C134A2}"/>
              </a:ext>
            </a:extLst>
          </p:cNvPr>
          <p:cNvPicPr>
            <a:picLocks noChangeAspect="1"/>
          </p:cNvPicPr>
          <p:nvPr/>
        </p:nvPicPr>
        <p:blipFill>
          <a:blip r:embed="rId2"/>
          <a:stretch>
            <a:fillRect/>
          </a:stretch>
        </p:blipFill>
        <p:spPr>
          <a:xfrm>
            <a:off x="660827" y="1451858"/>
            <a:ext cx="7108811" cy="5016471"/>
          </a:xfrm>
          <a:prstGeom prst="rect">
            <a:avLst/>
          </a:prstGeom>
        </p:spPr>
      </p:pic>
    </p:spTree>
    <p:extLst>
      <p:ext uri="{BB962C8B-B14F-4D97-AF65-F5344CB8AC3E}">
        <p14:creationId xmlns:p14="http://schemas.microsoft.com/office/powerpoint/2010/main" val="1742647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3B1087F-149C-CBAE-6353-FC7A9C53BE03}"/>
              </a:ext>
            </a:extLst>
          </p:cNvPr>
          <p:cNvPicPr>
            <a:picLocks noChangeAspect="1"/>
          </p:cNvPicPr>
          <p:nvPr/>
        </p:nvPicPr>
        <p:blipFill>
          <a:blip r:embed="rId2"/>
          <a:stretch>
            <a:fillRect/>
          </a:stretch>
        </p:blipFill>
        <p:spPr>
          <a:xfrm>
            <a:off x="1541729" y="283268"/>
            <a:ext cx="7648575" cy="6153150"/>
          </a:xfrm>
          <a:prstGeom prst="rect">
            <a:avLst/>
          </a:prstGeom>
        </p:spPr>
      </p:pic>
    </p:spTree>
    <p:extLst>
      <p:ext uri="{BB962C8B-B14F-4D97-AF65-F5344CB8AC3E}">
        <p14:creationId xmlns:p14="http://schemas.microsoft.com/office/powerpoint/2010/main" val="3471445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0B762B-7BF1-610C-649E-D6ACF4E46BF4}"/>
              </a:ext>
            </a:extLst>
          </p:cNvPr>
          <p:cNvPicPr>
            <a:picLocks noChangeAspect="1"/>
          </p:cNvPicPr>
          <p:nvPr/>
        </p:nvPicPr>
        <p:blipFill>
          <a:blip r:embed="rId2"/>
          <a:stretch>
            <a:fillRect/>
          </a:stretch>
        </p:blipFill>
        <p:spPr>
          <a:xfrm>
            <a:off x="241832" y="189235"/>
            <a:ext cx="10145541" cy="4467849"/>
          </a:xfrm>
          <a:prstGeom prst="rect">
            <a:avLst/>
          </a:prstGeom>
        </p:spPr>
      </p:pic>
    </p:spTree>
    <p:extLst>
      <p:ext uri="{BB962C8B-B14F-4D97-AF65-F5344CB8AC3E}">
        <p14:creationId xmlns:p14="http://schemas.microsoft.com/office/powerpoint/2010/main" val="2764671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6ED21F1-8736-F76B-0F99-9B14F273B26B}"/>
              </a:ext>
            </a:extLst>
          </p:cNvPr>
          <p:cNvPicPr>
            <a:picLocks noChangeAspect="1"/>
          </p:cNvPicPr>
          <p:nvPr/>
        </p:nvPicPr>
        <p:blipFill>
          <a:blip r:embed="rId2"/>
          <a:stretch>
            <a:fillRect/>
          </a:stretch>
        </p:blipFill>
        <p:spPr>
          <a:xfrm>
            <a:off x="478294" y="955299"/>
            <a:ext cx="10313801" cy="4747793"/>
          </a:xfrm>
          <a:prstGeom prst="rect">
            <a:avLst/>
          </a:prstGeom>
        </p:spPr>
      </p:pic>
    </p:spTree>
    <p:extLst>
      <p:ext uri="{BB962C8B-B14F-4D97-AF65-F5344CB8AC3E}">
        <p14:creationId xmlns:p14="http://schemas.microsoft.com/office/powerpoint/2010/main" val="406727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6A205-6CED-6F82-584D-3E23DB0FA82E}"/>
              </a:ext>
            </a:extLst>
          </p:cNvPr>
          <p:cNvSpPr>
            <a:spLocks noGrp="1"/>
          </p:cNvSpPr>
          <p:nvPr>
            <p:ph type="title"/>
          </p:nvPr>
        </p:nvSpPr>
        <p:spPr/>
        <p:txBody>
          <a:bodyPr/>
          <a:lstStyle/>
          <a:p>
            <a:r>
              <a:rPr lang="zh-CN" altLang="en-US" dirty="0"/>
              <a:t>触发器状态的变化</a:t>
            </a:r>
          </a:p>
        </p:txBody>
      </p:sp>
      <p:sp>
        <p:nvSpPr>
          <p:cNvPr id="4" name="Rectangle 1">
            <a:extLst>
              <a:ext uri="{FF2B5EF4-FFF2-40B4-BE49-F238E27FC236}">
                <a16:creationId xmlns:a16="http://schemas.microsoft.com/office/drawing/2014/main" id="{0505EE5B-B9FC-1AE0-6DBF-997C384FF893}"/>
              </a:ext>
            </a:extLst>
          </p:cNvPr>
          <p:cNvSpPr>
            <a:spLocks noGrp="1" noChangeArrowheads="1"/>
          </p:cNvSpPr>
          <p:nvPr>
            <p:ph idx="1"/>
          </p:nvPr>
        </p:nvSpPr>
        <p:spPr bwMode="auto">
          <a:xfrm>
            <a:off x="503924" y="1921945"/>
            <a:ext cx="11184152" cy="321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填空：</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触发器按动作特点可分为</a:t>
            </a: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基本型、 同步、主从 和边沿型</a:t>
            </a:r>
            <a:endPar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触发器按逻辑功能可分为 </a:t>
            </a: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RSF、JKF、TF 、T'F 和 DF；</a:t>
            </a:r>
            <a:endPar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大题：</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写出方程，</a:t>
            </a:r>
            <a:r>
              <a:rPr kumimoji="0" lang="zh-CN" altLang="zh-CN"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Qn和Qn+1</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的关系</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判断CP上升沿还是下降沿</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如果多CP、耦合度高时，则</a:t>
            </a: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重点关注两个CP图不重合的部分</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，极有可能是变换处</a:t>
            </a: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600" b="0" i="0" u="none" strike="noStrike" cap="none" normalizeH="0" baseline="0" dirty="0">
                <a:ln>
                  <a:noFill/>
                </a:ln>
                <a:solidFill>
                  <a:schemeClr val="tx1"/>
                </a:solidFill>
                <a:effectLst/>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9206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B31D67-263C-4490-F70C-790685C981DE}"/>
              </a:ext>
            </a:extLst>
          </p:cNvPr>
          <p:cNvPicPr>
            <a:picLocks noChangeAspect="1"/>
          </p:cNvPicPr>
          <p:nvPr/>
        </p:nvPicPr>
        <p:blipFill>
          <a:blip r:embed="rId2"/>
          <a:stretch>
            <a:fillRect/>
          </a:stretch>
        </p:blipFill>
        <p:spPr>
          <a:xfrm>
            <a:off x="338850" y="324329"/>
            <a:ext cx="8364117" cy="5544324"/>
          </a:xfrm>
          <a:prstGeom prst="rect">
            <a:avLst/>
          </a:prstGeom>
        </p:spPr>
      </p:pic>
      <p:sp>
        <p:nvSpPr>
          <p:cNvPr id="6" name="文本框 5">
            <a:extLst>
              <a:ext uri="{FF2B5EF4-FFF2-40B4-BE49-F238E27FC236}">
                <a16:creationId xmlns:a16="http://schemas.microsoft.com/office/drawing/2014/main" id="{D9B4F7AD-B0DF-3E1E-DA8B-CFBB731F7AD9}"/>
              </a:ext>
            </a:extLst>
          </p:cNvPr>
          <p:cNvSpPr txBox="1"/>
          <p:nvPr/>
        </p:nvSpPr>
        <p:spPr>
          <a:xfrm>
            <a:off x="8171411" y="1504604"/>
            <a:ext cx="2076209" cy="646331"/>
          </a:xfrm>
          <a:prstGeom prst="rect">
            <a:avLst/>
          </a:prstGeom>
          <a:noFill/>
        </p:spPr>
        <p:txBody>
          <a:bodyPr wrap="none" rtlCol="0">
            <a:spAutoFit/>
          </a:bodyPr>
          <a:lstStyle/>
          <a:p>
            <a:r>
              <a:rPr lang="en-US" altLang="zh-CN" dirty="0"/>
              <a:t>T</a:t>
            </a:r>
            <a:r>
              <a:rPr lang="zh-CN" altLang="en-US" dirty="0"/>
              <a:t>：</a:t>
            </a:r>
            <a:endParaRPr lang="en-US" altLang="zh-CN" dirty="0"/>
          </a:p>
          <a:p>
            <a:r>
              <a:rPr lang="en-US" altLang="zh-CN" dirty="0"/>
              <a:t>Qn+1 = A </a:t>
            </a:r>
            <a:r>
              <a:rPr lang="zh-CN" altLang="en-US" dirty="0"/>
              <a:t>异或 </a:t>
            </a:r>
            <a:r>
              <a:rPr lang="en-US" altLang="zh-CN" dirty="0" err="1"/>
              <a:t>Qn</a:t>
            </a:r>
            <a:endParaRPr lang="zh-CN" altLang="en-US" dirty="0"/>
          </a:p>
        </p:txBody>
      </p:sp>
      <p:sp>
        <p:nvSpPr>
          <p:cNvPr id="8" name="文本框 7">
            <a:extLst>
              <a:ext uri="{FF2B5EF4-FFF2-40B4-BE49-F238E27FC236}">
                <a16:creationId xmlns:a16="http://schemas.microsoft.com/office/drawing/2014/main" id="{A63FA275-7169-DE63-4ED3-F6AC3BE012B9}"/>
              </a:ext>
            </a:extLst>
          </p:cNvPr>
          <p:cNvSpPr txBox="1"/>
          <p:nvPr/>
        </p:nvSpPr>
        <p:spPr>
          <a:xfrm>
            <a:off x="8171411" y="3873731"/>
            <a:ext cx="1063112" cy="646331"/>
          </a:xfrm>
          <a:prstGeom prst="rect">
            <a:avLst/>
          </a:prstGeom>
          <a:noFill/>
        </p:spPr>
        <p:txBody>
          <a:bodyPr wrap="none" rtlCol="0">
            <a:spAutoFit/>
          </a:bodyPr>
          <a:lstStyle/>
          <a:p>
            <a:r>
              <a:rPr lang="en-US" altLang="zh-CN" dirty="0"/>
              <a:t>D:</a:t>
            </a:r>
          </a:p>
          <a:p>
            <a:r>
              <a:rPr lang="en-US" altLang="zh-CN" dirty="0"/>
              <a:t>Qn+1=A</a:t>
            </a:r>
          </a:p>
        </p:txBody>
      </p:sp>
    </p:spTree>
    <p:extLst>
      <p:ext uri="{BB962C8B-B14F-4D97-AF65-F5344CB8AC3E}">
        <p14:creationId xmlns:p14="http://schemas.microsoft.com/office/powerpoint/2010/main" val="98680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29FB666-0478-5ABF-D9C2-03D7D3552A6F}"/>
              </a:ext>
            </a:extLst>
          </p:cNvPr>
          <p:cNvPicPr>
            <a:picLocks noChangeAspect="1"/>
          </p:cNvPicPr>
          <p:nvPr/>
        </p:nvPicPr>
        <p:blipFill>
          <a:blip r:embed="rId2"/>
          <a:stretch>
            <a:fillRect/>
          </a:stretch>
        </p:blipFill>
        <p:spPr>
          <a:xfrm>
            <a:off x="457892" y="0"/>
            <a:ext cx="9518186" cy="6858000"/>
          </a:xfrm>
          <a:prstGeom prst="rect">
            <a:avLst/>
          </a:prstGeom>
        </p:spPr>
      </p:pic>
      <p:cxnSp>
        <p:nvCxnSpPr>
          <p:cNvPr id="22" name="直接连接符 21">
            <a:extLst>
              <a:ext uri="{FF2B5EF4-FFF2-40B4-BE49-F238E27FC236}">
                <a16:creationId xmlns:a16="http://schemas.microsoft.com/office/drawing/2014/main" id="{A700E047-B0B9-624D-FCC6-EA90E695924B}"/>
              </a:ext>
            </a:extLst>
          </p:cNvPr>
          <p:cNvCxnSpPr/>
          <p:nvPr/>
        </p:nvCxnSpPr>
        <p:spPr>
          <a:xfrm>
            <a:off x="2391032" y="6141308"/>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0FE39A3-E504-027F-A915-DF07DFE0F691}"/>
              </a:ext>
            </a:extLst>
          </p:cNvPr>
          <p:cNvCxnSpPr/>
          <p:nvPr/>
        </p:nvCxnSpPr>
        <p:spPr>
          <a:xfrm>
            <a:off x="2391032" y="5838568"/>
            <a:ext cx="6796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B749AD2-577E-E9CC-4EBA-65DF85DF84BA}"/>
              </a:ext>
            </a:extLst>
          </p:cNvPr>
          <p:cNvCxnSpPr/>
          <p:nvPr/>
        </p:nvCxnSpPr>
        <p:spPr>
          <a:xfrm>
            <a:off x="3070654" y="5498757"/>
            <a:ext cx="21463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2E5B9A0-1935-2396-10B5-E89C9572D435}"/>
              </a:ext>
            </a:extLst>
          </p:cNvPr>
          <p:cNvCxnSpPr/>
          <p:nvPr/>
        </p:nvCxnSpPr>
        <p:spPr>
          <a:xfrm>
            <a:off x="5216985" y="5838568"/>
            <a:ext cx="1134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7840A4F-016F-BBB8-4057-A34F770D3C43}"/>
              </a:ext>
            </a:extLst>
          </p:cNvPr>
          <p:cNvCxnSpPr/>
          <p:nvPr/>
        </p:nvCxnSpPr>
        <p:spPr>
          <a:xfrm>
            <a:off x="6351373" y="5455508"/>
            <a:ext cx="525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2AABE60-9E6C-7F95-34BA-C4368E45ACF5}"/>
              </a:ext>
            </a:extLst>
          </p:cNvPr>
          <p:cNvCxnSpPr>
            <a:cxnSpLocks/>
          </p:cNvCxnSpPr>
          <p:nvPr/>
        </p:nvCxnSpPr>
        <p:spPr>
          <a:xfrm>
            <a:off x="2619632" y="6141308"/>
            <a:ext cx="549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F338984-C36F-016B-DE04-5A71CB1B4E68}"/>
              </a:ext>
            </a:extLst>
          </p:cNvPr>
          <p:cNvCxnSpPr/>
          <p:nvPr/>
        </p:nvCxnSpPr>
        <p:spPr>
          <a:xfrm>
            <a:off x="3169508" y="5838568"/>
            <a:ext cx="525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B28C57A-59E2-5603-7198-6B26F7CF44CE}"/>
              </a:ext>
            </a:extLst>
          </p:cNvPr>
          <p:cNvCxnSpPr/>
          <p:nvPr/>
        </p:nvCxnSpPr>
        <p:spPr>
          <a:xfrm>
            <a:off x="3169508" y="5937422"/>
            <a:ext cx="599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B9F455B-E110-523B-F13A-91CFED629B11}"/>
              </a:ext>
            </a:extLst>
          </p:cNvPr>
          <p:cNvCxnSpPr/>
          <p:nvPr/>
        </p:nvCxnSpPr>
        <p:spPr>
          <a:xfrm>
            <a:off x="3694670" y="5838568"/>
            <a:ext cx="15223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516E20E-CC7C-CB5E-DAE6-7795787379AE}"/>
              </a:ext>
            </a:extLst>
          </p:cNvPr>
          <p:cNvCxnSpPr/>
          <p:nvPr/>
        </p:nvCxnSpPr>
        <p:spPr>
          <a:xfrm>
            <a:off x="3694670" y="6141308"/>
            <a:ext cx="2236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0E1AC68-5F34-D603-9870-B74CE6BFEE87}"/>
              </a:ext>
            </a:extLst>
          </p:cNvPr>
          <p:cNvCxnSpPr/>
          <p:nvPr/>
        </p:nvCxnSpPr>
        <p:spPr>
          <a:xfrm>
            <a:off x="5216985" y="5560541"/>
            <a:ext cx="1767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71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CA568A-3761-4DB8-548C-9A79EB227C3C}"/>
              </a:ext>
            </a:extLst>
          </p:cNvPr>
          <p:cNvPicPr>
            <a:picLocks noChangeAspect="1"/>
          </p:cNvPicPr>
          <p:nvPr/>
        </p:nvPicPr>
        <p:blipFill>
          <a:blip r:embed="rId2"/>
          <a:stretch>
            <a:fillRect/>
          </a:stretch>
        </p:blipFill>
        <p:spPr>
          <a:xfrm>
            <a:off x="672525" y="1818931"/>
            <a:ext cx="11068546" cy="3451337"/>
          </a:xfrm>
          <a:prstGeom prst="rect">
            <a:avLst/>
          </a:prstGeom>
        </p:spPr>
      </p:pic>
      <p:cxnSp>
        <p:nvCxnSpPr>
          <p:cNvPr id="7" name="直接连接符 6">
            <a:extLst>
              <a:ext uri="{FF2B5EF4-FFF2-40B4-BE49-F238E27FC236}">
                <a16:creationId xmlns:a16="http://schemas.microsoft.com/office/drawing/2014/main" id="{444D087C-9590-6470-0202-6BB0786C07F6}"/>
              </a:ext>
            </a:extLst>
          </p:cNvPr>
          <p:cNvCxnSpPr/>
          <p:nvPr/>
        </p:nvCxnSpPr>
        <p:spPr>
          <a:xfrm>
            <a:off x="4995949" y="2468880"/>
            <a:ext cx="0" cy="2901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4584B3A-4549-306D-01F2-8407E10688D8}"/>
              </a:ext>
            </a:extLst>
          </p:cNvPr>
          <p:cNvCxnSpPr/>
          <p:nvPr/>
        </p:nvCxnSpPr>
        <p:spPr>
          <a:xfrm>
            <a:off x="4123113" y="2543695"/>
            <a:ext cx="0" cy="2826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4ECC8A7-5D18-3A85-0573-823C30BB3198}"/>
              </a:ext>
            </a:extLst>
          </p:cNvPr>
          <p:cNvCxnSpPr/>
          <p:nvPr/>
        </p:nvCxnSpPr>
        <p:spPr>
          <a:xfrm>
            <a:off x="3906982" y="3009207"/>
            <a:ext cx="0" cy="16542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6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AF9338-AEE5-BCA9-7966-35763A5C1D57}"/>
              </a:ext>
            </a:extLst>
          </p:cNvPr>
          <p:cNvPicPr>
            <a:picLocks noChangeAspect="1"/>
          </p:cNvPicPr>
          <p:nvPr/>
        </p:nvPicPr>
        <p:blipFill>
          <a:blip r:embed="rId2"/>
          <a:stretch>
            <a:fillRect/>
          </a:stretch>
        </p:blipFill>
        <p:spPr>
          <a:xfrm>
            <a:off x="338932" y="0"/>
            <a:ext cx="5757068" cy="6858000"/>
          </a:xfrm>
          <a:prstGeom prst="rect">
            <a:avLst/>
          </a:prstGeom>
        </p:spPr>
      </p:pic>
      <p:pic>
        <p:nvPicPr>
          <p:cNvPr id="7" name="图片 6">
            <a:extLst>
              <a:ext uri="{FF2B5EF4-FFF2-40B4-BE49-F238E27FC236}">
                <a16:creationId xmlns:a16="http://schemas.microsoft.com/office/drawing/2014/main" id="{A6D6BAFC-9C3B-737B-79E2-3C574C5E7EFB}"/>
              </a:ext>
            </a:extLst>
          </p:cNvPr>
          <p:cNvPicPr>
            <a:picLocks noChangeAspect="1"/>
          </p:cNvPicPr>
          <p:nvPr/>
        </p:nvPicPr>
        <p:blipFill>
          <a:blip r:embed="rId3"/>
          <a:stretch>
            <a:fillRect/>
          </a:stretch>
        </p:blipFill>
        <p:spPr>
          <a:xfrm>
            <a:off x="6215681" y="3429000"/>
            <a:ext cx="5768500" cy="2627785"/>
          </a:xfrm>
          <a:prstGeom prst="rect">
            <a:avLst/>
          </a:prstGeom>
        </p:spPr>
      </p:pic>
      <p:sp>
        <p:nvSpPr>
          <p:cNvPr id="12" name="文本框 11">
            <a:extLst>
              <a:ext uri="{FF2B5EF4-FFF2-40B4-BE49-F238E27FC236}">
                <a16:creationId xmlns:a16="http://schemas.microsoft.com/office/drawing/2014/main" id="{2F0099BC-75A7-8F16-20C2-CF2D227983FD}"/>
              </a:ext>
            </a:extLst>
          </p:cNvPr>
          <p:cNvSpPr txBox="1"/>
          <p:nvPr/>
        </p:nvSpPr>
        <p:spPr>
          <a:xfrm>
            <a:off x="6766560" y="1080655"/>
            <a:ext cx="3634328" cy="369332"/>
          </a:xfrm>
          <a:prstGeom prst="rect">
            <a:avLst/>
          </a:prstGeom>
          <a:noFill/>
        </p:spPr>
        <p:txBody>
          <a:bodyPr wrap="none" rtlCol="0">
            <a:spAutoFit/>
          </a:bodyPr>
          <a:lstStyle/>
          <a:p>
            <a:r>
              <a:rPr lang="en-US" altLang="zh-CN" dirty="0"/>
              <a:t>Practicing state transmission graph</a:t>
            </a:r>
            <a:endParaRPr lang="zh-CN" altLang="en-US" dirty="0"/>
          </a:p>
        </p:txBody>
      </p:sp>
    </p:spTree>
    <p:extLst>
      <p:ext uri="{BB962C8B-B14F-4D97-AF65-F5344CB8AC3E}">
        <p14:creationId xmlns:p14="http://schemas.microsoft.com/office/powerpoint/2010/main" val="400352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6A4A6-1F82-25FC-D158-BA3101C71E81}"/>
              </a:ext>
            </a:extLst>
          </p:cNvPr>
          <p:cNvSpPr>
            <a:spLocks noGrp="1"/>
          </p:cNvSpPr>
          <p:nvPr>
            <p:ph type="title"/>
          </p:nvPr>
        </p:nvSpPr>
        <p:spPr/>
        <p:txBody>
          <a:bodyPr/>
          <a:lstStyle/>
          <a:p>
            <a:r>
              <a:rPr lang="zh-CN" altLang="en-US" dirty="0"/>
              <a:t>背诵概念 ：</a:t>
            </a:r>
          </a:p>
        </p:txBody>
      </p:sp>
      <p:sp>
        <p:nvSpPr>
          <p:cNvPr id="4" name="Rectangle 1">
            <a:extLst>
              <a:ext uri="{FF2B5EF4-FFF2-40B4-BE49-F238E27FC236}">
                <a16:creationId xmlns:a16="http://schemas.microsoft.com/office/drawing/2014/main" id="{75E5E95E-CEA5-47D9-6B77-97BF2BF0B275}"/>
              </a:ext>
            </a:extLst>
          </p:cNvPr>
          <p:cNvSpPr>
            <a:spLocks noGrp="1" noChangeArrowheads="1"/>
          </p:cNvSpPr>
          <p:nvPr>
            <p:ph idx="1"/>
          </p:nvPr>
        </p:nvSpPr>
        <p:spPr bwMode="auto">
          <a:xfrm>
            <a:off x="838200" y="1180053"/>
            <a:ext cx="11442556" cy="564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目前我们所学的双极型集成电路和单极型集成电路的典型电路分别是 （TTL）电路和（CMOS）电路</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逻辑函数有四种表示方法，它们分别是：（真值表、卡诺图、逻辑表达式、逻辑图）。</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由 555 定时器构成的三种电路中，（单稳触发器）和（施密特触发器）是脉冲的整形电路</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如果要把一宽脉冲变换为窄脉冲应采用（积分单稳态触发器）</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施密特触发器有（2）个稳定状态.，多谐振荡器有（0）个稳定状态。</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TTL 门电路输出高电平为（ 3.5V），输出低电平 0.2v，阈值电压为（1.4V）</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触发器按动作特点可分为（基本型、 同步型、主从型 和边沿型）</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endPar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触发器按逻辑功能可分为 （RSF、JKF、TF、T'F 、 和 DF）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9374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BF7C5F2-186E-5191-966D-3286211C6D34}"/>
              </a:ext>
            </a:extLst>
          </p:cNvPr>
          <p:cNvPicPr>
            <a:picLocks noChangeAspect="1"/>
          </p:cNvPicPr>
          <p:nvPr/>
        </p:nvPicPr>
        <p:blipFill>
          <a:blip r:embed="rId2"/>
          <a:stretch>
            <a:fillRect/>
          </a:stretch>
        </p:blipFill>
        <p:spPr>
          <a:xfrm>
            <a:off x="4987634" y="1311537"/>
            <a:ext cx="6542117" cy="3069718"/>
          </a:xfrm>
          <a:prstGeom prst="rect">
            <a:avLst/>
          </a:prstGeom>
        </p:spPr>
      </p:pic>
      <p:pic>
        <p:nvPicPr>
          <p:cNvPr id="5" name="图片 4">
            <a:extLst>
              <a:ext uri="{FF2B5EF4-FFF2-40B4-BE49-F238E27FC236}">
                <a16:creationId xmlns:a16="http://schemas.microsoft.com/office/drawing/2014/main" id="{9E07A7E5-34EE-A29C-35FA-1D00A3557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67" y="481691"/>
            <a:ext cx="4225635" cy="5636476"/>
          </a:xfrm>
          <a:prstGeom prst="rect">
            <a:avLst/>
          </a:prstGeom>
        </p:spPr>
      </p:pic>
    </p:spTree>
    <p:extLst>
      <p:ext uri="{BB962C8B-B14F-4D97-AF65-F5344CB8AC3E}">
        <p14:creationId xmlns:p14="http://schemas.microsoft.com/office/powerpoint/2010/main" val="3480210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E2E871-3ECD-0894-EBA6-6AAE12238DB5}"/>
              </a:ext>
            </a:extLst>
          </p:cNvPr>
          <p:cNvPicPr>
            <a:picLocks noChangeAspect="1"/>
          </p:cNvPicPr>
          <p:nvPr/>
        </p:nvPicPr>
        <p:blipFill>
          <a:blip r:embed="rId2"/>
          <a:stretch>
            <a:fillRect/>
          </a:stretch>
        </p:blipFill>
        <p:spPr>
          <a:xfrm>
            <a:off x="0" y="515291"/>
            <a:ext cx="12192000" cy="5827418"/>
          </a:xfrm>
          <a:prstGeom prst="rect">
            <a:avLst/>
          </a:prstGeom>
        </p:spPr>
      </p:pic>
    </p:spTree>
    <p:extLst>
      <p:ext uri="{BB962C8B-B14F-4D97-AF65-F5344CB8AC3E}">
        <p14:creationId xmlns:p14="http://schemas.microsoft.com/office/powerpoint/2010/main" val="820091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7CF2B-CCF4-2784-D3ED-7F71886D45DF}"/>
              </a:ext>
            </a:extLst>
          </p:cNvPr>
          <p:cNvSpPr>
            <a:spLocks noGrp="1"/>
          </p:cNvSpPr>
          <p:nvPr>
            <p:ph type="title"/>
          </p:nvPr>
        </p:nvSpPr>
        <p:spPr/>
        <p:txBody>
          <a:bodyPr/>
          <a:lstStyle/>
          <a:p>
            <a:r>
              <a:rPr lang="en-US" altLang="zh-CN" dirty="0"/>
              <a:t>555</a:t>
            </a:r>
            <a:r>
              <a:rPr lang="zh-CN" altLang="en-US" dirty="0"/>
              <a:t>定时器</a:t>
            </a:r>
          </a:p>
        </p:txBody>
      </p:sp>
      <p:pic>
        <p:nvPicPr>
          <p:cNvPr id="5" name="图片 4">
            <a:extLst>
              <a:ext uri="{FF2B5EF4-FFF2-40B4-BE49-F238E27FC236}">
                <a16:creationId xmlns:a16="http://schemas.microsoft.com/office/drawing/2014/main" id="{ECDA67A2-15CE-EBC3-BD0F-ACBD4AE57C6B}"/>
              </a:ext>
            </a:extLst>
          </p:cNvPr>
          <p:cNvPicPr>
            <a:picLocks noChangeAspect="1"/>
          </p:cNvPicPr>
          <p:nvPr/>
        </p:nvPicPr>
        <p:blipFill>
          <a:blip r:embed="rId2"/>
          <a:stretch>
            <a:fillRect/>
          </a:stretch>
        </p:blipFill>
        <p:spPr>
          <a:xfrm>
            <a:off x="838200" y="1377181"/>
            <a:ext cx="7738283" cy="5306251"/>
          </a:xfrm>
          <a:prstGeom prst="rect">
            <a:avLst/>
          </a:prstGeom>
        </p:spPr>
      </p:pic>
    </p:spTree>
    <p:extLst>
      <p:ext uri="{BB962C8B-B14F-4D97-AF65-F5344CB8AC3E}">
        <p14:creationId xmlns:p14="http://schemas.microsoft.com/office/powerpoint/2010/main" val="603185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10E39B-EBDC-8927-9E84-3517E3FD431E}"/>
              </a:ext>
            </a:extLst>
          </p:cNvPr>
          <p:cNvPicPr>
            <a:picLocks noChangeAspect="1"/>
          </p:cNvPicPr>
          <p:nvPr/>
        </p:nvPicPr>
        <p:blipFill>
          <a:blip r:embed="rId2"/>
          <a:stretch>
            <a:fillRect/>
          </a:stretch>
        </p:blipFill>
        <p:spPr>
          <a:xfrm>
            <a:off x="352302" y="0"/>
            <a:ext cx="8727569" cy="6858000"/>
          </a:xfrm>
          <a:prstGeom prst="rect">
            <a:avLst/>
          </a:prstGeom>
        </p:spPr>
      </p:pic>
    </p:spTree>
    <p:extLst>
      <p:ext uri="{BB962C8B-B14F-4D97-AF65-F5344CB8AC3E}">
        <p14:creationId xmlns:p14="http://schemas.microsoft.com/office/powerpoint/2010/main" val="3131536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63D1AF0-3FC9-BCFC-B0FF-40A35DB7CEB5}"/>
              </a:ext>
            </a:extLst>
          </p:cNvPr>
          <p:cNvPicPr>
            <a:picLocks noChangeAspect="1"/>
          </p:cNvPicPr>
          <p:nvPr/>
        </p:nvPicPr>
        <p:blipFill>
          <a:blip r:embed="rId2"/>
          <a:stretch>
            <a:fillRect/>
          </a:stretch>
        </p:blipFill>
        <p:spPr>
          <a:xfrm>
            <a:off x="464433" y="0"/>
            <a:ext cx="8021171" cy="6858000"/>
          </a:xfrm>
          <a:prstGeom prst="rect">
            <a:avLst/>
          </a:prstGeom>
        </p:spPr>
      </p:pic>
    </p:spTree>
    <p:extLst>
      <p:ext uri="{BB962C8B-B14F-4D97-AF65-F5344CB8AC3E}">
        <p14:creationId xmlns:p14="http://schemas.microsoft.com/office/powerpoint/2010/main" val="1568361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8C36EA-F739-0D5E-264F-F3D126065D95}"/>
              </a:ext>
            </a:extLst>
          </p:cNvPr>
          <p:cNvPicPr>
            <a:picLocks noChangeAspect="1"/>
          </p:cNvPicPr>
          <p:nvPr/>
        </p:nvPicPr>
        <p:blipFill>
          <a:blip r:embed="rId2"/>
          <a:stretch>
            <a:fillRect/>
          </a:stretch>
        </p:blipFill>
        <p:spPr>
          <a:xfrm>
            <a:off x="708847" y="111211"/>
            <a:ext cx="6519713" cy="6802394"/>
          </a:xfrm>
          <a:prstGeom prst="rect">
            <a:avLst/>
          </a:prstGeom>
        </p:spPr>
      </p:pic>
    </p:spTree>
    <p:extLst>
      <p:ext uri="{BB962C8B-B14F-4D97-AF65-F5344CB8AC3E}">
        <p14:creationId xmlns:p14="http://schemas.microsoft.com/office/powerpoint/2010/main" val="2678412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59017-4FA0-92E1-F2F8-5369BA3C0211}"/>
              </a:ext>
            </a:extLst>
          </p:cNvPr>
          <p:cNvSpPr>
            <a:spLocks noGrp="1"/>
          </p:cNvSpPr>
          <p:nvPr>
            <p:ph type="title"/>
          </p:nvPr>
        </p:nvSpPr>
        <p:spPr/>
        <p:txBody>
          <a:bodyPr/>
          <a:lstStyle/>
          <a:p>
            <a:r>
              <a:rPr lang="zh-CN" altLang="en-US" dirty="0"/>
              <a:t>背诵概念：</a:t>
            </a:r>
          </a:p>
        </p:txBody>
      </p:sp>
      <p:sp>
        <p:nvSpPr>
          <p:cNvPr id="4" name="Rectangle 1">
            <a:extLst>
              <a:ext uri="{FF2B5EF4-FFF2-40B4-BE49-F238E27FC236}">
                <a16:creationId xmlns:a16="http://schemas.microsoft.com/office/drawing/2014/main" id="{48A4D3D7-5E82-4EA5-A0FE-6E3440118E5D}"/>
              </a:ext>
            </a:extLst>
          </p:cNvPr>
          <p:cNvSpPr>
            <a:spLocks noGrp="1" noChangeArrowheads="1"/>
          </p:cNvSpPr>
          <p:nvPr>
            <p:ph idx="1"/>
          </p:nvPr>
        </p:nvSpPr>
        <p:spPr bwMode="auto">
          <a:xfrm>
            <a:off x="112548" y="913624"/>
            <a:ext cx="12297662" cy="582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数字系统按组成方式可分为（组合逻辑电路 、时序逻辑电路) 两种</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组合逻辑电路产生竞争冒险的内因是：传输延时</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逐次逼近型和双积分型两种 A/D 转换器而言，（双积分型）的抗干扰 能力强，（逐次逼近型）的转换速度快</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半导体存储器结构包含三部分：</a:t>
            </a:r>
            <a:r>
              <a:rPr kumimoji="0" lang="zh-CN" altLang="zh-CN"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地址译码器，存储矩阵，输出缓冲</a:t>
            </a:r>
            <a:endParaRPr kumimoji="0" lang="en-US" altLang="zh-CN"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RAM 的扩展可分为（字扩展 、位扩展）两种</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PROM是（或阵列）可编程，FPLA是（与阵列和或阵列）都可以编程，PAL 是（与阵列）可编程，GAL是（与阵列）可编程</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EPROM2864 的有（13个）地址输入端，有（8个）数据输出端</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与 PAL 相比，GAL 器件有可编程的输出结构，它是通过对（结构控制字）进行编程设定其（输出逻辑宏单元OLMS</a:t>
            </a:r>
            <a:r>
              <a:rPr kumimoji="0" lang="zh-CN"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的工作模式实现，</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而且由于采用了（电可擦CMOS）的工艺结构，可以重复编程，使它的通用性很好，使用更为方便灵活 。</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GAL 器件的全称是（</a:t>
            </a:r>
            <a:r>
              <a:rPr kumimoji="0" lang="zh-CN" altLang="zh-CN"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通用</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阵列逻辑），与 PAL 相比，它的输出电路是通过编程设定其（输出逻辑宏单元）的工作模式来实现的，</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而且由于采用了 （E^2CMOS）的工艺结构，可以重复编程，使用更为方便灵活。</a:t>
            </a:r>
            <a:endParaRPr lang="en-US" altLang="zh-CN" sz="1600" dirty="0">
              <a:solidFill>
                <a:srgbClr val="333333"/>
              </a:solidFill>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GAL 是（与阵列）可编程，GAL 中的 OLMC 称为（输出逻辑宏单元）。</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06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0C4C-B4EE-4652-63ED-712A90DACF7C}"/>
              </a:ext>
            </a:extLst>
          </p:cNvPr>
          <p:cNvSpPr>
            <a:spLocks noGrp="1"/>
          </p:cNvSpPr>
          <p:nvPr>
            <p:ph type="title"/>
          </p:nvPr>
        </p:nvSpPr>
        <p:spPr/>
        <p:txBody>
          <a:bodyPr/>
          <a:lstStyle/>
          <a:p>
            <a:r>
              <a:rPr lang="zh-CN" altLang="en-US" dirty="0"/>
              <a:t>几类基本题目的方法</a:t>
            </a:r>
          </a:p>
        </p:txBody>
      </p:sp>
      <p:sp>
        <p:nvSpPr>
          <p:cNvPr id="3" name="内容占位符 2">
            <a:extLst>
              <a:ext uri="{FF2B5EF4-FFF2-40B4-BE49-F238E27FC236}">
                <a16:creationId xmlns:a16="http://schemas.microsoft.com/office/drawing/2014/main" id="{41A89FE9-5EC1-590D-9B5C-3D25B464F242}"/>
              </a:ext>
            </a:extLst>
          </p:cNvPr>
          <p:cNvSpPr>
            <a:spLocks noGrp="1"/>
          </p:cNvSpPr>
          <p:nvPr>
            <p:ph idx="1"/>
          </p:nvPr>
        </p:nvSpPr>
        <p:spPr/>
        <p:txBody>
          <a:bodyPr>
            <a:normAutofit fontScale="92500" lnSpcReduction="20000"/>
          </a:bodyPr>
          <a:lstStyle/>
          <a:p>
            <a:r>
              <a:rPr lang="zh-CN" altLang="en-US" dirty="0"/>
              <a:t>最最最基本：卡诺图、极小项和真值表的转换；公式化简；最简与或式的化简</a:t>
            </a:r>
            <a:endParaRPr lang="en-US" altLang="zh-CN" dirty="0"/>
          </a:p>
          <a:p>
            <a:r>
              <a:rPr lang="zh-CN" altLang="en-US" dirty="0"/>
              <a:t>输出</a:t>
            </a:r>
            <a:r>
              <a:rPr lang="en-US" altLang="zh-CN" dirty="0"/>
              <a:t>Y</a:t>
            </a:r>
            <a:r>
              <a:rPr lang="zh-CN" altLang="en-US" dirty="0"/>
              <a:t>的表达式、功能分析（结合</a:t>
            </a:r>
            <a:r>
              <a:rPr lang="en-US" altLang="zh-CN" dirty="0"/>
              <a:t>SSI</a:t>
            </a:r>
            <a:r>
              <a:rPr lang="zh-CN" altLang="en-US" dirty="0"/>
              <a:t>的</a:t>
            </a:r>
            <a:r>
              <a:rPr lang="en-US" altLang="zh-CN" dirty="0"/>
              <a:t>OC</a:t>
            </a:r>
            <a:r>
              <a:rPr lang="zh-CN" altLang="en-US" dirty="0"/>
              <a:t>门、</a:t>
            </a:r>
            <a:r>
              <a:rPr lang="en-US" altLang="zh-CN" dirty="0"/>
              <a:t>TS</a:t>
            </a:r>
            <a:r>
              <a:rPr lang="zh-CN" altLang="en-US" dirty="0"/>
              <a:t>门、</a:t>
            </a:r>
            <a:r>
              <a:rPr lang="en-US" altLang="zh-CN" dirty="0"/>
              <a:t>TG</a:t>
            </a:r>
            <a:r>
              <a:rPr lang="zh-CN" altLang="en-US" dirty="0"/>
              <a:t>门）</a:t>
            </a:r>
            <a:endParaRPr lang="en-US" altLang="zh-CN" dirty="0"/>
          </a:p>
          <a:p>
            <a:r>
              <a:rPr lang="zh-CN" altLang="en-US" dirty="0"/>
              <a:t>输出</a:t>
            </a:r>
            <a:r>
              <a:rPr lang="en-US" altLang="zh-CN" dirty="0"/>
              <a:t>Y</a:t>
            </a:r>
            <a:r>
              <a:rPr lang="zh-CN" altLang="en-US" dirty="0"/>
              <a:t>的表达式、功能分析（结合</a:t>
            </a:r>
            <a:r>
              <a:rPr lang="en-US" altLang="zh-CN" dirty="0"/>
              <a:t>MSI</a:t>
            </a:r>
            <a:r>
              <a:rPr lang="zh-CN" altLang="en-US" dirty="0"/>
              <a:t>时序电路、触发器）</a:t>
            </a:r>
            <a:endParaRPr lang="en-US" altLang="zh-CN" dirty="0"/>
          </a:p>
          <a:p>
            <a:r>
              <a:rPr lang="zh-CN" altLang="en-US" dirty="0"/>
              <a:t>输出</a:t>
            </a:r>
            <a:r>
              <a:rPr lang="en-US" altLang="zh-CN" dirty="0"/>
              <a:t>Y</a:t>
            </a:r>
            <a:r>
              <a:rPr lang="zh-CN" altLang="en-US" dirty="0"/>
              <a:t>的表达式、功能分析（</a:t>
            </a:r>
            <a:r>
              <a:rPr lang="en-US" altLang="zh-CN" dirty="0"/>
              <a:t>PLA</a:t>
            </a:r>
            <a:r>
              <a:rPr lang="zh-CN" altLang="en-US" dirty="0"/>
              <a:t>的输出）</a:t>
            </a:r>
            <a:endParaRPr lang="en-US" altLang="zh-CN" dirty="0"/>
          </a:p>
          <a:p>
            <a:r>
              <a:rPr lang="zh-CN" altLang="en-US" dirty="0"/>
              <a:t>功能设计电路（与非门</a:t>
            </a:r>
            <a:r>
              <a:rPr lang="en-US" altLang="zh-CN" dirty="0"/>
              <a:t>/138/151/PROM/PLA/283</a:t>
            </a:r>
            <a:r>
              <a:rPr lang="zh-CN" altLang="en-US" dirty="0"/>
              <a:t>）</a:t>
            </a:r>
            <a:endParaRPr lang="en-US" altLang="zh-CN" dirty="0"/>
          </a:p>
          <a:p>
            <a:r>
              <a:rPr lang="zh-CN" altLang="en-US" dirty="0"/>
              <a:t>计数器设计电路（</a:t>
            </a:r>
            <a:r>
              <a:rPr lang="en-US" altLang="zh-CN" dirty="0"/>
              <a:t>161/160</a:t>
            </a:r>
            <a:r>
              <a:rPr lang="zh-CN" altLang="en-US" dirty="0"/>
              <a:t>）</a:t>
            </a:r>
            <a:endParaRPr lang="en-US" altLang="zh-CN" dirty="0"/>
          </a:p>
          <a:p>
            <a:r>
              <a:rPr lang="zh-CN" altLang="en-US" dirty="0"/>
              <a:t>根据输出画触发器的波形（耦合触发器）</a:t>
            </a:r>
            <a:endParaRPr lang="en-US" altLang="zh-CN" dirty="0"/>
          </a:p>
          <a:p>
            <a:r>
              <a:rPr lang="zh-CN" altLang="en-US" dirty="0"/>
              <a:t>基本触发器功能的掌握</a:t>
            </a:r>
            <a:endParaRPr lang="en-US" altLang="zh-CN" dirty="0"/>
          </a:p>
          <a:p>
            <a:r>
              <a:rPr lang="en-US" altLang="zh-CN" dirty="0"/>
              <a:t>555</a:t>
            </a:r>
            <a:r>
              <a:rPr lang="zh-CN" altLang="en-US" dirty="0"/>
              <a:t>定时器（识别、计算</a:t>
            </a:r>
            <a:r>
              <a:rPr lang="en-US" altLang="zh-CN" dirty="0"/>
              <a:t>f</a:t>
            </a:r>
            <a:r>
              <a:rPr lang="zh-CN" altLang="en-US" dirty="0"/>
              <a:t>）</a:t>
            </a:r>
            <a:endParaRPr lang="en-US" altLang="zh-CN" dirty="0"/>
          </a:p>
          <a:p>
            <a:r>
              <a:rPr lang="zh-CN" altLang="en-US" dirty="0"/>
              <a:t>时序电路（状态图）</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99494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D707A01-29A3-FE6E-ADB6-86B12568E13D}"/>
              </a:ext>
            </a:extLst>
          </p:cNvPr>
          <p:cNvPicPr>
            <a:picLocks noChangeAspect="1"/>
          </p:cNvPicPr>
          <p:nvPr/>
        </p:nvPicPr>
        <p:blipFill>
          <a:blip r:embed="rId2"/>
          <a:stretch>
            <a:fillRect/>
          </a:stretch>
        </p:blipFill>
        <p:spPr>
          <a:xfrm>
            <a:off x="286308" y="708293"/>
            <a:ext cx="10621857" cy="5258534"/>
          </a:xfrm>
          <a:prstGeom prst="rect">
            <a:avLst/>
          </a:prstGeom>
        </p:spPr>
      </p:pic>
    </p:spTree>
    <p:extLst>
      <p:ext uri="{BB962C8B-B14F-4D97-AF65-F5344CB8AC3E}">
        <p14:creationId xmlns:p14="http://schemas.microsoft.com/office/powerpoint/2010/main" val="518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A53A8D-D0BE-592E-DE97-0DDA37727A92}"/>
              </a:ext>
            </a:extLst>
          </p:cNvPr>
          <p:cNvPicPr>
            <a:picLocks noChangeAspect="1"/>
          </p:cNvPicPr>
          <p:nvPr/>
        </p:nvPicPr>
        <p:blipFill>
          <a:blip r:embed="rId2"/>
          <a:stretch>
            <a:fillRect/>
          </a:stretch>
        </p:blipFill>
        <p:spPr>
          <a:xfrm>
            <a:off x="351380" y="0"/>
            <a:ext cx="9557698" cy="6858000"/>
          </a:xfrm>
          <a:prstGeom prst="rect">
            <a:avLst/>
          </a:prstGeom>
        </p:spPr>
      </p:pic>
    </p:spTree>
    <p:extLst>
      <p:ext uri="{BB962C8B-B14F-4D97-AF65-F5344CB8AC3E}">
        <p14:creationId xmlns:p14="http://schemas.microsoft.com/office/powerpoint/2010/main" val="294922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03BFCA-2361-5BC9-6181-74ADBF983EE3}"/>
              </a:ext>
            </a:extLst>
          </p:cNvPr>
          <p:cNvSpPr>
            <a:spLocks noGrp="1"/>
          </p:cNvSpPr>
          <p:nvPr>
            <p:ph type="title"/>
          </p:nvPr>
        </p:nvSpPr>
        <p:spPr/>
        <p:txBody>
          <a:bodyPr/>
          <a:lstStyle/>
          <a:p>
            <a:r>
              <a:rPr lang="zh-CN" altLang="en-US" dirty="0"/>
              <a:t>最最基本的转换</a:t>
            </a:r>
            <a:r>
              <a:rPr lang="en-US" altLang="zh-CN" dirty="0"/>
              <a:t>:</a:t>
            </a:r>
            <a:endParaRPr lang="zh-CN" altLang="en-US" dirty="0"/>
          </a:p>
        </p:txBody>
      </p:sp>
      <p:pic>
        <p:nvPicPr>
          <p:cNvPr id="5" name="图片 4">
            <a:extLst>
              <a:ext uri="{FF2B5EF4-FFF2-40B4-BE49-F238E27FC236}">
                <a16:creationId xmlns:a16="http://schemas.microsoft.com/office/drawing/2014/main" id="{6B6D58D8-AB69-8601-4A96-520226CB4EBA}"/>
              </a:ext>
            </a:extLst>
          </p:cNvPr>
          <p:cNvPicPr>
            <a:picLocks noChangeAspect="1"/>
          </p:cNvPicPr>
          <p:nvPr/>
        </p:nvPicPr>
        <p:blipFill>
          <a:blip r:embed="rId2"/>
          <a:stretch>
            <a:fillRect/>
          </a:stretch>
        </p:blipFill>
        <p:spPr>
          <a:xfrm>
            <a:off x="523981" y="1341987"/>
            <a:ext cx="9497182" cy="5291385"/>
          </a:xfrm>
          <a:prstGeom prst="rect">
            <a:avLst/>
          </a:prstGeom>
        </p:spPr>
      </p:pic>
    </p:spTree>
    <p:extLst>
      <p:ext uri="{BB962C8B-B14F-4D97-AF65-F5344CB8AC3E}">
        <p14:creationId xmlns:p14="http://schemas.microsoft.com/office/powerpoint/2010/main" val="26293027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1166</Words>
  <Application>Microsoft Office PowerPoint</Application>
  <PresentationFormat>宽屏</PresentationFormat>
  <Paragraphs>143</Paragraphs>
  <Slides>45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45</vt:i4>
      </vt:variant>
    </vt:vector>
  </HeadingPairs>
  <TitlesOfParts>
    <vt:vector size="50" baseType="lpstr">
      <vt:lpstr>等线</vt:lpstr>
      <vt:lpstr>等线 Light</vt:lpstr>
      <vt:lpstr>Arial</vt:lpstr>
      <vt:lpstr>Open Sans</vt:lpstr>
      <vt:lpstr>Office 主题​​</vt:lpstr>
      <vt:lpstr>数电速过v1.0</vt:lpstr>
      <vt:lpstr>第一部分：填空</vt:lpstr>
      <vt:lpstr>计算相关</vt:lpstr>
      <vt:lpstr>背诵概念 ：</vt:lpstr>
      <vt:lpstr>背诵概念：</vt:lpstr>
      <vt:lpstr>几类基本题目的方法</vt:lpstr>
      <vt:lpstr>PowerPoint 演示文稿</vt:lpstr>
      <vt:lpstr>PowerPoint 演示文稿</vt:lpstr>
      <vt:lpstr>最最基本的转换:</vt:lpstr>
      <vt:lpstr>PowerPoint 演示文稿</vt:lpstr>
      <vt:lpstr>稍微说一下：</vt:lpstr>
      <vt:lpstr>PowerPoint 演示文稿</vt:lpstr>
      <vt:lpstr>功能分析（SSI）</vt:lpstr>
      <vt:lpstr>PowerPoint 演示文稿</vt:lpstr>
      <vt:lpstr>稍微说一下子：全减器的真值表</vt:lpstr>
      <vt:lpstr>一输出</vt:lpstr>
      <vt:lpstr>PowerPoint 演示文稿</vt:lpstr>
      <vt:lpstr>加法器也可能有</vt:lpstr>
      <vt:lpstr>PowerPoint 演示文稿</vt:lpstr>
      <vt:lpstr>PowerPoint 演示文稿</vt:lpstr>
      <vt:lpstr>PowerPoint 演示文稿</vt:lpstr>
      <vt:lpstr>PowerPoint 演示文稿</vt:lpstr>
      <vt:lpstr>功能设计电路：</vt:lpstr>
      <vt:lpstr>PowerPoint 演示文稿</vt:lpstr>
      <vt:lpstr>PowerPoint 演示文稿</vt:lpstr>
      <vt:lpstr>PowerPoint 演示文稿</vt:lpstr>
      <vt:lpstr>PowerPoint 演示文稿</vt:lpstr>
      <vt:lpstr>PowerPoint 演示文稿</vt:lpstr>
      <vt:lpstr>计数器设计电路</vt:lpstr>
      <vt:lpstr>PowerPoint 演示文稿</vt:lpstr>
      <vt:lpstr>PowerPoint 演示文稿</vt:lpstr>
      <vt:lpstr>PowerPoint 演示文稿</vt:lpstr>
      <vt:lpstr>PowerPoint 演示文稿</vt:lpstr>
      <vt:lpstr>PowerPoint 演示文稿</vt:lpstr>
      <vt:lpstr>触发器状态的变化</vt:lpstr>
      <vt:lpstr>PowerPoint 演示文稿</vt:lpstr>
      <vt:lpstr>PowerPoint 演示文稿</vt:lpstr>
      <vt:lpstr>PowerPoint 演示文稿</vt:lpstr>
      <vt:lpstr>PowerPoint 演示文稿</vt:lpstr>
      <vt:lpstr>PowerPoint 演示文稿</vt:lpstr>
      <vt:lpstr>PowerPoint 演示文稿</vt:lpstr>
      <vt:lpstr>555定时器</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数电速过v1.0</dc:title>
  <dc:creator>韩 非江</dc:creator>
  <cp:lastModifiedBy>韩 非江</cp:lastModifiedBy>
  <cp:revision>11</cp:revision>
  <dcterms:created xsi:type="dcterms:W3CDTF">2022-06-08T01:36:17Z</dcterms:created>
  <dcterms:modified xsi:type="dcterms:W3CDTF">2022-06-10T02:59:42Z</dcterms:modified>
</cp:coreProperties>
</file>